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7"/>
  </p:sldMasterIdLst>
  <p:notesMasterIdLst>
    <p:notesMasterId r:id="rId112"/>
  </p:notesMasterIdLst>
  <p:handoutMasterIdLst>
    <p:handoutMasterId r:id="rId113"/>
  </p:handoutMasterIdLst>
  <p:sldIdLst>
    <p:sldId id="400" r:id="rId68"/>
    <p:sldId id="531" r:id="rId69"/>
    <p:sldId id="570" r:id="rId70"/>
    <p:sldId id="494" r:id="rId71"/>
    <p:sldId id="466" r:id="rId72"/>
    <p:sldId id="468" r:id="rId73"/>
    <p:sldId id="617" r:id="rId74"/>
    <p:sldId id="389" r:id="rId75"/>
    <p:sldId id="391" r:id="rId76"/>
    <p:sldId id="634" r:id="rId77"/>
    <p:sldId id="393" r:id="rId78"/>
    <p:sldId id="394" r:id="rId79"/>
    <p:sldId id="396" r:id="rId80"/>
    <p:sldId id="397" r:id="rId81"/>
    <p:sldId id="635" r:id="rId82"/>
    <p:sldId id="637" r:id="rId83"/>
    <p:sldId id="654" r:id="rId84"/>
    <p:sldId id="645" r:id="rId85"/>
    <p:sldId id="646" r:id="rId86"/>
    <p:sldId id="656" r:id="rId87"/>
    <p:sldId id="655" r:id="rId88"/>
    <p:sldId id="623" r:id="rId89"/>
    <p:sldId id="632" r:id="rId90"/>
    <p:sldId id="567" r:id="rId91"/>
    <p:sldId id="568" r:id="rId92"/>
    <p:sldId id="557" r:id="rId93"/>
    <p:sldId id="657" r:id="rId94"/>
    <p:sldId id="653" r:id="rId95"/>
    <p:sldId id="658" r:id="rId96"/>
    <p:sldId id="597" r:id="rId97"/>
    <p:sldId id="558" r:id="rId98"/>
    <p:sldId id="559" r:id="rId99"/>
    <p:sldId id="639" r:id="rId100"/>
    <p:sldId id="560" r:id="rId101"/>
    <p:sldId id="464" r:id="rId102"/>
    <p:sldId id="392" r:id="rId103"/>
    <p:sldId id="626" r:id="rId104"/>
    <p:sldId id="633" r:id="rId105"/>
    <p:sldId id="490" r:id="rId106"/>
    <p:sldId id="609" r:id="rId107"/>
    <p:sldId id="610" r:id="rId108"/>
    <p:sldId id="614" r:id="rId109"/>
    <p:sldId id="628" r:id="rId110"/>
    <p:sldId id="629" r:id="rId1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moy Dasgupta" initials="TD" lastIdx="1" clrIdx="0">
    <p:extLst>
      <p:ext uri="{19B8F6BF-5375-455C-9EA6-DF929625EA0E}">
        <p15:presenceInfo xmlns:p15="http://schemas.microsoft.com/office/powerpoint/2012/main" userId="S-1-5-21-1004336348-1979792683-839522115-1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0"/>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04" autoAdjust="0"/>
  </p:normalViewPr>
  <p:slideViewPr>
    <p:cSldViewPr>
      <p:cViewPr varScale="1">
        <p:scale>
          <a:sx n="122" d="100"/>
          <a:sy n="122" d="100"/>
        </p:scale>
        <p:origin x="1146" y="102"/>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theme" Target="theme/theme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112" Type="http://schemas.openxmlformats.org/officeDocument/2006/relationships/notesMaster" Target="notesMasters/notesMaster1.xml"/><Relationship Id="rId16" Type="http://schemas.openxmlformats.org/officeDocument/2006/relationships/customXml" Target="../customXml/item16.xml"/><Relationship Id="rId107" Type="http://schemas.openxmlformats.org/officeDocument/2006/relationships/slide" Target="slides/slide40.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7.xml"/><Relationship Id="rId79" Type="http://schemas.openxmlformats.org/officeDocument/2006/relationships/slide" Target="slides/slide12.xml"/><Relationship Id="rId102" Type="http://schemas.openxmlformats.org/officeDocument/2006/relationships/slide" Target="slides/slide35.xml"/><Relationship Id="rId5" Type="http://schemas.openxmlformats.org/officeDocument/2006/relationships/customXml" Target="../customXml/item5.xml"/><Relationship Id="rId90" Type="http://schemas.openxmlformats.org/officeDocument/2006/relationships/slide" Target="slides/slide23.xml"/><Relationship Id="rId95" Type="http://schemas.openxmlformats.org/officeDocument/2006/relationships/slide" Target="slides/slide2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2.xml"/><Relationship Id="rId113" Type="http://schemas.openxmlformats.org/officeDocument/2006/relationships/handoutMaster" Target="handoutMasters/handoutMaster1.xml"/><Relationship Id="rId118" Type="http://schemas.openxmlformats.org/officeDocument/2006/relationships/tableStyles" Target="tableStyles.xml"/><Relationship Id="rId80" Type="http://schemas.openxmlformats.org/officeDocument/2006/relationships/slide" Target="slides/slide13.xml"/><Relationship Id="rId85" Type="http://schemas.openxmlformats.org/officeDocument/2006/relationships/slide" Target="slides/slide18.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6.xml"/><Relationship Id="rId108" Type="http://schemas.openxmlformats.org/officeDocument/2006/relationships/slide" Target="slides/slide41.xml"/><Relationship Id="rId54" Type="http://schemas.openxmlformats.org/officeDocument/2006/relationships/customXml" Target="../customXml/item54.xml"/><Relationship Id="rId70" Type="http://schemas.openxmlformats.org/officeDocument/2006/relationships/slide" Target="slides/slide3.xml"/><Relationship Id="rId75" Type="http://schemas.openxmlformats.org/officeDocument/2006/relationships/slide" Target="slides/slide8.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ommentAuthors" Target="commentAuthor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42.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slide" Target="slides/slide37.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20.xml"/><Relationship Id="rId110" Type="http://schemas.openxmlformats.org/officeDocument/2006/relationships/slide" Target="slides/slide43.xml"/><Relationship Id="rId115" Type="http://schemas.openxmlformats.org/officeDocument/2006/relationships/presProps" Target="presProps.xml"/><Relationship Id="rId61" Type="http://schemas.openxmlformats.org/officeDocument/2006/relationships/customXml" Target="../customXml/item61.xml"/><Relationship Id="rId82"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slide" Target="slides/slide3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93" Type="http://schemas.openxmlformats.org/officeDocument/2006/relationships/slide" Target="slides/slide26.xml"/><Relationship Id="rId98" Type="http://schemas.openxmlformats.org/officeDocument/2006/relationships/slide" Target="slides/slide3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Master" Target="slideMasters/slideMaster1.xml"/><Relationship Id="rId116"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6.xml"/><Relationship Id="rId88" Type="http://schemas.openxmlformats.org/officeDocument/2006/relationships/slide" Target="slides/slide21.xml"/><Relationship Id="rId111" Type="http://schemas.openxmlformats.org/officeDocument/2006/relationships/slide" Target="slides/slide44.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0A326-B383-4AC8-9804-EF31E408D15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673E744-EAA7-403B-AA87-D29F6C3D2A98}">
      <dgm:prSet phldrT="[Text]" custT="1"/>
      <dgm:spPr/>
      <dgm:t>
        <a:bodyPr/>
        <a:lstStyle/>
        <a:p>
          <a:r>
            <a:rPr lang="en-US" sz="1400" dirty="0">
              <a:solidFill>
                <a:schemeClr val="bg1"/>
              </a:solidFill>
            </a:rPr>
            <a:t>Plan Certification Data Submission</a:t>
          </a:r>
        </a:p>
        <a:p>
          <a:r>
            <a:rPr lang="en-US" sz="1400" dirty="0">
              <a:solidFill>
                <a:schemeClr val="bg1"/>
              </a:solidFill>
            </a:rPr>
            <a:t>(SERFF)</a:t>
          </a:r>
        </a:p>
      </dgm:t>
    </dgm:pt>
    <dgm:pt modelId="{901A1B52-E8BE-45C7-B075-CAE9C299B2DD}" type="parTrans" cxnId="{BFB8A47E-00BA-4C16-805E-7D175D47E72A}">
      <dgm:prSet/>
      <dgm:spPr/>
      <dgm:t>
        <a:bodyPr/>
        <a:lstStyle/>
        <a:p>
          <a:endParaRPr lang="en-US"/>
        </a:p>
      </dgm:t>
    </dgm:pt>
    <dgm:pt modelId="{39AF9B8C-F309-4533-84E7-7DDB5C97D1A1}" type="sibTrans" cxnId="{BFB8A47E-00BA-4C16-805E-7D175D47E72A}">
      <dgm:prSet/>
      <dgm:spPr/>
      <dgm:t>
        <a:bodyPr/>
        <a:lstStyle/>
        <a:p>
          <a:endParaRPr lang="en-US"/>
        </a:p>
      </dgm:t>
    </dgm:pt>
    <dgm:pt modelId="{A42E471F-D011-4557-9AFE-ADD29627500B}">
      <dgm:prSet phldrT="[Text]" custT="1"/>
      <dgm:spPr/>
      <dgm:t>
        <a:bodyPr/>
        <a:lstStyle/>
        <a:p>
          <a:r>
            <a:rPr lang="en-US" sz="1400" dirty="0">
              <a:solidFill>
                <a:schemeClr val="bg1"/>
              </a:solidFill>
            </a:rPr>
            <a:t>Plan Certification Review</a:t>
          </a:r>
        </a:p>
        <a:p>
          <a:r>
            <a:rPr lang="en-US" sz="1400" dirty="0">
              <a:solidFill>
                <a:schemeClr val="bg1"/>
              </a:solidFill>
            </a:rPr>
            <a:t>(SERFF)</a:t>
          </a:r>
        </a:p>
      </dgm:t>
    </dgm:pt>
    <dgm:pt modelId="{0D63E557-3AEC-4224-915B-2A72D8576423}" type="parTrans" cxnId="{7C86E895-0B16-409B-8D5D-2D193D2EF633}">
      <dgm:prSet/>
      <dgm:spPr/>
      <dgm:t>
        <a:bodyPr/>
        <a:lstStyle/>
        <a:p>
          <a:endParaRPr lang="en-US"/>
        </a:p>
      </dgm:t>
    </dgm:pt>
    <dgm:pt modelId="{E58877D2-858A-41B3-840B-E47D627A2EA0}" type="sibTrans" cxnId="{7C86E895-0B16-409B-8D5D-2D193D2EF633}">
      <dgm:prSet/>
      <dgm:spPr/>
      <dgm:t>
        <a:bodyPr/>
        <a:lstStyle/>
        <a:p>
          <a:endParaRPr lang="en-US"/>
        </a:p>
      </dgm:t>
    </dgm:pt>
    <dgm:pt modelId="{52A6D7C4-2EE7-4983-8B3A-EBD543483390}">
      <dgm:prSet phldrT="[Text]" custT="1"/>
      <dgm:spPr/>
      <dgm:t>
        <a:bodyPr/>
        <a:lstStyle/>
        <a:p>
          <a:r>
            <a:rPr lang="en-US" sz="1400" dirty="0">
              <a:solidFill>
                <a:schemeClr val="bg1"/>
              </a:solidFill>
            </a:rPr>
            <a:t>Response to Objections</a:t>
          </a:r>
        </a:p>
        <a:p>
          <a:r>
            <a:rPr lang="en-US" sz="1400" dirty="0">
              <a:solidFill>
                <a:schemeClr val="bg1"/>
              </a:solidFill>
            </a:rPr>
            <a:t>(SERFF)</a:t>
          </a:r>
        </a:p>
      </dgm:t>
    </dgm:pt>
    <dgm:pt modelId="{0992AE36-E129-4DE3-9E49-B59F74C694B7}" type="parTrans" cxnId="{AD14B543-0061-42AC-8982-1086F799A07F}">
      <dgm:prSet/>
      <dgm:spPr/>
      <dgm:t>
        <a:bodyPr/>
        <a:lstStyle/>
        <a:p>
          <a:endParaRPr lang="en-US"/>
        </a:p>
      </dgm:t>
    </dgm:pt>
    <dgm:pt modelId="{9706F0D0-D687-48CA-A7D0-33819E0C41BD}" type="sibTrans" cxnId="{AD14B543-0061-42AC-8982-1086F799A07F}">
      <dgm:prSet/>
      <dgm:spPr/>
      <dgm:t>
        <a:bodyPr/>
        <a:lstStyle/>
        <a:p>
          <a:endParaRPr lang="en-US"/>
        </a:p>
      </dgm:t>
    </dgm:pt>
    <dgm:pt modelId="{2FDB2B98-2F95-4523-A9F3-9BF755C9BCC7}">
      <dgm:prSet phldrT="[Text]" custT="1"/>
      <dgm:spPr/>
      <dgm:t>
        <a:bodyPr/>
        <a:lstStyle/>
        <a:p>
          <a:r>
            <a:rPr lang="en-US" sz="1400" dirty="0">
              <a:solidFill>
                <a:schemeClr val="bg1"/>
              </a:solidFill>
            </a:rPr>
            <a:t>PTNP Data Maintenance</a:t>
          </a:r>
        </a:p>
        <a:p>
          <a:r>
            <a:rPr lang="en-US" sz="1400" dirty="0">
              <a:solidFill>
                <a:schemeClr val="bg1"/>
              </a:solidFill>
            </a:rPr>
            <a:t>(Round 2)</a:t>
          </a:r>
        </a:p>
      </dgm:t>
    </dgm:pt>
    <dgm:pt modelId="{9A769430-0F94-449F-820B-683C1F392AA7}" type="parTrans" cxnId="{F52CCB16-5F5F-4526-917D-812F5B0D3EB4}">
      <dgm:prSet/>
      <dgm:spPr/>
      <dgm:t>
        <a:bodyPr/>
        <a:lstStyle/>
        <a:p>
          <a:endParaRPr lang="en-US"/>
        </a:p>
      </dgm:t>
    </dgm:pt>
    <dgm:pt modelId="{A0A62B72-6B7C-4E25-B01C-BB2DACDFE7F5}" type="sibTrans" cxnId="{F52CCB16-5F5F-4526-917D-812F5B0D3EB4}">
      <dgm:prSet/>
      <dgm:spPr/>
      <dgm:t>
        <a:bodyPr/>
        <a:lstStyle/>
        <a:p>
          <a:endParaRPr lang="en-US"/>
        </a:p>
      </dgm:t>
    </dgm:pt>
    <dgm:pt modelId="{91766C87-C3E1-4E01-804B-084B33986D15}">
      <dgm:prSet phldrT="[Text]" custT="1"/>
      <dgm:spPr/>
      <dgm:t>
        <a:bodyPr/>
        <a:lstStyle/>
        <a:p>
          <a:r>
            <a:rPr lang="en-US" sz="1400" dirty="0">
              <a:solidFill>
                <a:schemeClr val="bg1"/>
              </a:solidFill>
            </a:rPr>
            <a:t>Continued NA Review</a:t>
          </a:r>
        </a:p>
      </dgm:t>
    </dgm:pt>
    <dgm:pt modelId="{D65ED32F-CF63-4340-BABA-6276D6272C5F}" type="parTrans" cxnId="{36E5B284-673A-4295-B49A-5AD646C9AAFB}">
      <dgm:prSet/>
      <dgm:spPr/>
      <dgm:t>
        <a:bodyPr/>
        <a:lstStyle/>
        <a:p>
          <a:endParaRPr lang="en-US"/>
        </a:p>
      </dgm:t>
    </dgm:pt>
    <dgm:pt modelId="{4959B525-A5A8-42AF-8FE4-E9EF31F96555}" type="sibTrans" cxnId="{36E5B284-673A-4295-B49A-5AD646C9AAFB}">
      <dgm:prSet/>
      <dgm:spPr/>
      <dgm:t>
        <a:bodyPr/>
        <a:lstStyle/>
        <a:p>
          <a:endParaRPr lang="en-US"/>
        </a:p>
      </dgm:t>
    </dgm:pt>
    <dgm:pt modelId="{A64B7633-46B5-4FF4-A183-E094113A1480}">
      <dgm:prSet phldrT="[Text]" custT="1"/>
      <dgm:spPr/>
      <dgm:t>
        <a:bodyPr/>
        <a:lstStyle/>
        <a:p>
          <a:r>
            <a:rPr lang="en-US" sz="1400" dirty="0">
              <a:solidFill>
                <a:schemeClr val="bg1"/>
              </a:solidFill>
            </a:rPr>
            <a:t>PTNP Data Maintenance</a:t>
          </a:r>
        </a:p>
        <a:p>
          <a:r>
            <a:rPr lang="en-US" sz="1400" dirty="0">
              <a:solidFill>
                <a:schemeClr val="bg1"/>
              </a:solidFill>
            </a:rPr>
            <a:t>(Round1)</a:t>
          </a:r>
        </a:p>
      </dgm:t>
    </dgm:pt>
    <dgm:pt modelId="{01EE1C1F-E736-44D7-9C08-BE960D1AFFAA}" type="parTrans" cxnId="{E5104120-8FBD-494C-9ADF-3FFB94A774B6}">
      <dgm:prSet/>
      <dgm:spPr/>
      <dgm:t>
        <a:bodyPr/>
        <a:lstStyle/>
        <a:p>
          <a:endParaRPr lang="en-US"/>
        </a:p>
      </dgm:t>
    </dgm:pt>
    <dgm:pt modelId="{47268531-D3D6-431A-9DB2-125726AA535A}" type="sibTrans" cxnId="{E5104120-8FBD-494C-9ADF-3FFB94A774B6}">
      <dgm:prSet/>
      <dgm:spPr/>
      <dgm:t>
        <a:bodyPr/>
        <a:lstStyle/>
        <a:p>
          <a:endParaRPr lang="en-US"/>
        </a:p>
      </dgm:t>
    </dgm:pt>
    <dgm:pt modelId="{C770DEB4-2CC5-4806-BE21-AEF57213A2ED}" type="pres">
      <dgm:prSet presAssocID="{8740A326-B383-4AC8-9804-EF31E408D152}" presName="cycle" presStyleCnt="0">
        <dgm:presLayoutVars>
          <dgm:dir/>
          <dgm:resizeHandles val="exact"/>
        </dgm:presLayoutVars>
      </dgm:prSet>
      <dgm:spPr/>
    </dgm:pt>
    <dgm:pt modelId="{D9E7F2AE-85D5-4221-92B8-833FCF382CD5}" type="pres">
      <dgm:prSet presAssocID="{0673E744-EAA7-403B-AA87-D29F6C3D2A98}" presName="dummy" presStyleCnt="0"/>
      <dgm:spPr/>
    </dgm:pt>
    <dgm:pt modelId="{EC8B43E8-7A49-441B-B08D-8EE4BE553594}" type="pres">
      <dgm:prSet presAssocID="{0673E744-EAA7-403B-AA87-D29F6C3D2A98}" presName="node" presStyleLbl="revTx" presStyleIdx="0" presStyleCnt="6">
        <dgm:presLayoutVars>
          <dgm:bulletEnabled val="1"/>
        </dgm:presLayoutVars>
      </dgm:prSet>
      <dgm:spPr/>
    </dgm:pt>
    <dgm:pt modelId="{D860D724-C8E2-4757-A378-977517286BDF}" type="pres">
      <dgm:prSet presAssocID="{39AF9B8C-F309-4533-84E7-7DDB5C97D1A1}" presName="sibTrans" presStyleLbl="node1" presStyleIdx="0" presStyleCnt="6"/>
      <dgm:spPr/>
    </dgm:pt>
    <dgm:pt modelId="{3362BC60-0BAC-4874-ACD9-36BEB972F910}" type="pres">
      <dgm:prSet presAssocID="{A42E471F-D011-4557-9AFE-ADD29627500B}" presName="dummy" presStyleCnt="0"/>
      <dgm:spPr/>
    </dgm:pt>
    <dgm:pt modelId="{75C3A60C-8E50-4081-955A-9FF8E9F64309}" type="pres">
      <dgm:prSet presAssocID="{A42E471F-D011-4557-9AFE-ADD29627500B}" presName="node" presStyleLbl="revTx" presStyleIdx="1" presStyleCnt="6" custRadScaleRad="104526" custRadScaleInc="-6420">
        <dgm:presLayoutVars>
          <dgm:bulletEnabled val="1"/>
        </dgm:presLayoutVars>
      </dgm:prSet>
      <dgm:spPr/>
    </dgm:pt>
    <dgm:pt modelId="{5414F60A-D265-4E28-AF4E-B9EBF88FEE1E}" type="pres">
      <dgm:prSet presAssocID="{E58877D2-858A-41B3-840B-E47D627A2EA0}" presName="sibTrans" presStyleLbl="node1" presStyleIdx="1" presStyleCnt="6"/>
      <dgm:spPr/>
    </dgm:pt>
    <dgm:pt modelId="{43BA703E-6121-49B2-9323-D22F31B10E86}" type="pres">
      <dgm:prSet presAssocID="{52A6D7C4-2EE7-4983-8B3A-EBD543483390}" presName="dummy" presStyleCnt="0"/>
      <dgm:spPr/>
    </dgm:pt>
    <dgm:pt modelId="{0C9E19EF-518F-4A32-A3EF-AA66EFAD1F1A}" type="pres">
      <dgm:prSet presAssocID="{52A6D7C4-2EE7-4983-8B3A-EBD543483390}" presName="node" presStyleLbl="revTx" presStyleIdx="2" presStyleCnt="6">
        <dgm:presLayoutVars>
          <dgm:bulletEnabled val="1"/>
        </dgm:presLayoutVars>
      </dgm:prSet>
      <dgm:spPr/>
    </dgm:pt>
    <dgm:pt modelId="{473BF8E0-79C3-4839-912C-8DB7DE50CF08}" type="pres">
      <dgm:prSet presAssocID="{9706F0D0-D687-48CA-A7D0-33819E0C41BD}" presName="sibTrans" presStyleLbl="node1" presStyleIdx="2" presStyleCnt="6"/>
      <dgm:spPr/>
    </dgm:pt>
    <dgm:pt modelId="{18246E75-64FA-43B1-8706-78571B0393BC}" type="pres">
      <dgm:prSet presAssocID="{2FDB2B98-2F95-4523-A9F3-9BF755C9BCC7}" presName="dummy" presStyleCnt="0"/>
      <dgm:spPr/>
    </dgm:pt>
    <dgm:pt modelId="{1D6BD8BB-67C6-4888-9061-86748A21F66B}" type="pres">
      <dgm:prSet presAssocID="{2FDB2B98-2F95-4523-A9F3-9BF755C9BCC7}" presName="node" presStyleLbl="revTx" presStyleIdx="3" presStyleCnt="6" custScaleX="140002">
        <dgm:presLayoutVars>
          <dgm:bulletEnabled val="1"/>
        </dgm:presLayoutVars>
      </dgm:prSet>
      <dgm:spPr/>
    </dgm:pt>
    <dgm:pt modelId="{788059B4-3D51-4977-916F-8299AAC80D83}" type="pres">
      <dgm:prSet presAssocID="{A0A62B72-6B7C-4E25-B01C-BB2DACDFE7F5}" presName="sibTrans" presStyleLbl="node1" presStyleIdx="3" presStyleCnt="6"/>
      <dgm:spPr/>
    </dgm:pt>
    <dgm:pt modelId="{A21C9CFF-9983-4E60-B98A-5D3B247645DB}" type="pres">
      <dgm:prSet presAssocID="{91766C87-C3E1-4E01-804B-084B33986D15}" presName="dummy" presStyleCnt="0"/>
      <dgm:spPr/>
    </dgm:pt>
    <dgm:pt modelId="{8A58F0D2-2748-4824-BCB5-89C0CC29D7D2}" type="pres">
      <dgm:prSet presAssocID="{91766C87-C3E1-4E01-804B-084B33986D15}" presName="node" presStyleLbl="revTx" presStyleIdx="4" presStyleCnt="6">
        <dgm:presLayoutVars>
          <dgm:bulletEnabled val="1"/>
        </dgm:presLayoutVars>
      </dgm:prSet>
      <dgm:spPr/>
    </dgm:pt>
    <dgm:pt modelId="{BBE78633-4F02-438A-AE5E-BDF568EC5112}" type="pres">
      <dgm:prSet presAssocID="{4959B525-A5A8-42AF-8FE4-E9EF31F96555}" presName="sibTrans" presStyleLbl="node1" presStyleIdx="4" presStyleCnt="6"/>
      <dgm:spPr/>
    </dgm:pt>
    <dgm:pt modelId="{18C93A70-E06C-4C9D-AB9A-FC0D7747123D}" type="pres">
      <dgm:prSet presAssocID="{A64B7633-46B5-4FF4-A183-E094113A1480}" presName="dummy" presStyleCnt="0"/>
      <dgm:spPr/>
    </dgm:pt>
    <dgm:pt modelId="{2506B3EC-625D-418F-8F24-FF34E309908C}" type="pres">
      <dgm:prSet presAssocID="{A64B7633-46B5-4FF4-A183-E094113A1480}" presName="node" presStyleLbl="revTx" presStyleIdx="5" presStyleCnt="6" custScaleX="125037" custRadScaleRad="100427" custRadScaleInc="-18092">
        <dgm:presLayoutVars>
          <dgm:bulletEnabled val="1"/>
        </dgm:presLayoutVars>
      </dgm:prSet>
      <dgm:spPr/>
    </dgm:pt>
    <dgm:pt modelId="{34C99D63-75F3-4C28-B7C1-EA1BC72EA22D}" type="pres">
      <dgm:prSet presAssocID="{47268531-D3D6-431A-9DB2-125726AA535A}" presName="sibTrans" presStyleLbl="node1" presStyleIdx="5" presStyleCnt="6"/>
      <dgm:spPr/>
    </dgm:pt>
  </dgm:ptLst>
  <dgm:cxnLst>
    <dgm:cxn modelId="{40B42606-EE56-40D4-9924-24B148D82D7D}" type="presOf" srcId="{52A6D7C4-2EE7-4983-8B3A-EBD543483390}" destId="{0C9E19EF-518F-4A32-A3EF-AA66EFAD1F1A}" srcOrd="0" destOrd="0" presId="urn:microsoft.com/office/officeart/2005/8/layout/cycle1"/>
    <dgm:cxn modelId="{F52CCB16-5F5F-4526-917D-812F5B0D3EB4}" srcId="{8740A326-B383-4AC8-9804-EF31E408D152}" destId="{2FDB2B98-2F95-4523-A9F3-9BF755C9BCC7}" srcOrd="3" destOrd="0" parTransId="{9A769430-0F94-449F-820B-683C1F392AA7}" sibTransId="{A0A62B72-6B7C-4E25-B01C-BB2DACDFE7F5}"/>
    <dgm:cxn modelId="{F42A661E-A3CC-4C44-A567-6E447A559635}" type="presOf" srcId="{8740A326-B383-4AC8-9804-EF31E408D152}" destId="{C770DEB4-2CC5-4806-BE21-AEF57213A2ED}" srcOrd="0" destOrd="0" presId="urn:microsoft.com/office/officeart/2005/8/layout/cycle1"/>
    <dgm:cxn modelId="{E5104120-8FBD-494C-9ADF-3FFB94A774B6}" srcId="{8740A326-B383-4AC8-9804-EF31E408D152}" destId="{A64B7633-46B5-4FF4-A183-E094113A1480}" srcOrd="5" destOrd="0" parTransId="{01EE1C1F-E736-44D7-9C08-BE960D1AFFAA}" sibTransId="{47268531-D3D6-431A-9DB2-125726AA535A}"/>
    <dgm:cxn modelId="{379C3B25-2A4D-480A-9760-1B2DA0D03E4A}" type="presOf" srcId="{91766C87-C3E1-4E01-804B-084B33986D15}" destId="{8A58F0D2-2748-4824-BCB5-89C0CC29D7D2}" srcOrd="0" destOrd="0" presId="urn:microsoft.com/office/officeart/2005/8/layout/cycle1"/>
    <dgm:cxn modelId="{096F6A35-BD95-4193-95E4-B82D7F963938}" type="presOf" srcId="{E58877D2-858A-41B3-840B-E47D627A2EA0}" destId="{5414F60A-D265-4E28-AF4E-B9EBF88FEE1E}" srcOrd="0" destOrd="0" presId="urn:microsoft.com/office/officeart/2005/8/layout/cycle1"/>
    <dgm:cxn modelId="{76A0783A-E975-4575-8962-69A00C4EB835}" type="presOf" srcId="{A42E471F-D011-4557-9AFE-ADD29627500B}" destId="{75C3A60C-8E50-4081-955A-9FF8E9F64309}" srcOrd="0" destOrd="0" presId="urn:microsoft.com/office/officeart/2005/8/layout/cycle1"/>
    <dgm:cxn modelId="{AD14B543-0061-42AC-8982-1086F799A07F}" srcId="{8740A326-B383-4AC8-9804-EF31E408D152}" destId="{52A6D7C4-2EE7-4983-8B3A-EBD543483390}" srcOrd="2" destOrd="0" parTransId="{0992AE36-E129-4DE3-9E49-B59F74C694B7}" sibTransId="{9706F0D0-D687-48CA-A7D0-33819E0C41BD}"/>
    <dgm:cxn modelId="{F7282C66-2354-49C0-8BC2-68C91914FD56}" type="presOf" srcId="{2FDB2B98-2F95-4523-A9F3-9BF755C9BCC7}" destId="{1D6BD8BB-67C6-4888-9061-86748A21F66B}" srcOrd="0" destOrd="0" presId="urn:microsoft.com/office/officeart/2005/8/layout/cycle1"/>
    <dgm:cxn modelId="{BFB8A47E-00BA-4C16-805E-7D175D47E72A}" srcId="{8740A326-B383-4AC8-9804-EF31E408D152}" destId="{0673E744-EAA7-403B-AA87-D29F6C3D2A98}" srcOrd="0" destOrd="0" parTransId="{901A1B52-E8BE-45C7-B075-CAE9C299B2DD}" sibTransId="{39AF9B8C-F309-4533-84E7-7DDB5C97D1A1}"/>
    <dgm:cxn modelId="{1BC54982-13D9-4EE0-8B01-BD7DB7B3C760}" type="presOf" srcId="{39AF9B8C-F309-4533-84E7-7DDB5C97D1A1}" destId="{D860D724-C8E2-4757-A378-977517286BDF}" srcOrd="0" destOrd="0" presId="urn:microsoft.com/office/officeart/2005/8/layout/cycle1"/>
    <dgm:cxn modelId="{36E5B284-673A-4295-B49A-5AD646C9AAFB}" srcId="{8740A326-B383-4AC8-9804-EF31E408D152}" destId="{91766C87-C3E1-4E01-804B-084B33986D15}" srcOrd="4" destOrd="0" parTransId="{D65ED32F-CF63-4340-BABA-6276D6272C5F}" sibTransId="{4959B525-A5A8-42AF-8FE4-E9EF31F96555}"/>
    <dgm:cxn modelId="{E4C9D38E-82F9-431B-8A2D-2E181B0F6B12}" type="presOf" srcId="{0673E744-EAA7-403B-AA87-D29F6C3D2A98}" destId="{EC8B43E8-7A49-441B-B08D-8EE4BE553594}" srcOrd="0" destOrd="0" presId="urn:microsoft.com/office/officeart/2005/8/layout/cycle1"/>
    <dgm:cxn modelId="{CB448D91-CCB9-464C-9E93-1146719137D1}" type="presOf" srcId="{4959B525-A5A8-42AF-8FE4-E9EF31F96555}" destId="{BBE78633-4F02-438A-AE5E-BDF568EC5112}" srcOrd="0" destOrd="0" presId="urn:microsoft.com/office/officeart/2005/8/layout/cycle1"/>
    <dgm:cxn modelId="{7C86E895-0B16-409B-8D5D-2D193D2EF633}" srcId="{8740A326-B383-4AC8-9804-EF31E408D152}" destId="{A42E471F-D011-4557-9AFE-ADD29627500B}" srcOrd="1" destOrd="0" parTransId="{0D63E557-3AEC-4224-915B-2A72D8576423}" sibTransId="{E58877D2-858A-41B3-840B-E47D627A2EA0}"/>
    <dgm:cxn modelId="{96FE7F9B-AE5A-4ED5-A6B8-47320262174D}" type="presOf" srcId="{9706F0D0-D687-48CA-A7D0-33819E0C41BD}" destId="{473BF8E0-79C3-4839-912C-8DB7DE50CF08}" srcOrd="0" destOrd="0" presId="urn:microsoft.com/office/officeart/2005/8/layout/cycle1"/>
    <dgm:cxn modelId="{1090AEDB-4DFD-481A-B304-48AD027BF72B}" type="presOf" srcId="{A64B7633-46B5-4FF4-A183-E094113A1480}" destId="{2506B3EC-625D-418F-8F24-FF34E309908C}" srcOrd="0" destOrd="0" presId="urn:microsoft.com/office/officeart/2005/8/layout/cycle1"/>
    <dgm:cxn modelId="{723174DD-AD8B-4D51-BC54-BF99E0651060}" type="presOf" srcId="{A0A62B72-6B7C-4E25-B01C-BB2DACDFE7F5}" destId="{788059B4-3D51-4977-916F-8299AAC80D83}" srcOrd="0" destOrd="0" presId="urn:microsoft.com/office/officeart/2005/8/layout/cycle1"/>
    <dgm:cxn modelId="{5F4EAFE0-7D4B-406C-A63D-E3206B64EB5E}" type="presOf" srcId="{47268531-D3D6-431A-9DB2-125726AA535A}" destId="{34C99D63-75F3-4C28-B7C1-EA1BC72EA22D}" srcOrd="0" destOrd="0" presId="urn:microsoft.com/office/officeart/2005/8/layout/cycle1"/>
    <dgm:cxn modelId="{7EE3E9F8-AD2C-4167-940A-C53B57EA49E4}" type="presParOf" srcId="{C770DEB4-2CC5-4806-BE21-AEF57213A2ED}" destId="{D9E7F2AE-85D5-4221-92B8-833FCF382CD5}" srcOrd="0" destOrd="0" presId="urn:microsoft.com/office/officeart/2005/8/layout/cycle1"/>
    <dgm:cxn modelId="{D7EE8A5C-3D39-485D-98EA-2B4CE3373E53}" type="presParOf" srcId="{C770DEB4-2CC5-4806-BE21-AEF57213A2ED}" destId="{EC8B43E8-7A49-441B-B08D-8EE4BE553594}" srcOrd="1" destOrd="0" presId="urn:microsoft.com/office/officeart/2005/8/layout/cycle1"/>
    <dgm:cxn modelId="{6043E935-A462-4A8A-B83E-90B1286ADC44}" type="presParOf" srcId="{C770DEB4-2CC5-4806-BE21-AEF57213A2ED}" destId="{D860D724-C8E2-4757-A378-977517286BDF}" srcOrd="2" destOrd="0" presId="urn:microsoft.com/office/officeart/2005/8/layout/cycle1"/>
    <dgm:cxn modelId="{8930E2CC-E41D-4193-877C-212A43DBCE0A}" type="presParOf" srcId="{C770DEB4-2CC5-4806-BE21-AEF57213A2ED}" destId="{3362BC60-0BAC-4874-ACD9-36BEB972F910}" srcOrd="3" destOrd="0" presId="urn:microsoft.com/office/officeart/2005/8/layout/cycle1"/>
    <dgm:cxn modelId="{DFD15E76-A249-406A-8FEC-15DA89D05663}" type="presParOf" srcId="{C770DEB4-2CC5-4806-BE21-AEF57213A2ED}" destId="{75C3A60C-8E50-4081-955A-9FF8E9F64309}" srcOrd="4" destOrd="0" presId="urn:microsoft.com/office/officeart/2005/8/layout/cycle1"/>
    <dgm:cxn modelId="{28107471-C3D3-4654-8492-0AF533AA85C9}" type="presParOf" srcId="{C770DEB4-2CC5-4806-BE21-AEF57213A2ED}" destId="{5414F60A-D265-4E28-AF4E-B9EBF88FEE1E}" srcOrd="5" destOrd="0" presId="urn:microsoft.com/office/officeart/2005/8/layout/cycle1"/>
    <dgm:cxn modelId="{0A7DA387-51D3-4787-9353-C0738D97AF24}" type="presParOf" srcId="{C770DEB4-2CC5-4806-BE21-AEF57213A2ED}" destId="{43BA703E-6121-49B2-9323-D22F31B10E86}" srcOrd="6" destOrd="0" presId="urn:microsoft.com/office/officeart/2005/8/layout/cycle1"/>
    <dgm:cxn modelId="{A46480E8-4366-4583-BFD8-58B6E1CD1151}" type="presParOf" srcId="{C770DEB4-2CC5-4806-BE21-AEF57213A2ED}" destId="{0C9E19EF-518F-4A32-A3EF-AA66EFAD1F1A}" srcOrd="7" destOrd="0" presId="urn:microsoft.com/office/officeart/2005/8/layout/cycle1"/>
    <dgm:cxn modelId="{6D1034BD-F904-490C-9F88-A00AE970BE6B}" type="presParOf" srcId="{C770DEB4-2CC5-4806-BE21-AEF57213A2ED}" destId="{473BF8E0-79C3-4839-912C-8DB7DE50CF08}" srcOrd="8" destOrd="0" presId="urn:microsoft.com/office/officeart/2005/8/layout/cycle1"/>
    <dgm:cxn modelId="{40AAA5EC-E043-49C0-A5B6-000D4C624263}" type="presParOf" srcId="{C770DEB4-2CC5-4806-BE21-AEF57213A2ED}" destId="{18246E75-64FA-43B1-8706-78571B0393BC}" srcOrd="9" destOrd="0" presId="urn:microsoft.com/office/officeart/2005/8/layout/cycle1"/>
    <dgm:cxn modelId="{B80CC12A-A26A-4C56-B3F8-40F058F80078}" type="presParOf" srcId="{C770DEB4-2CC5-4806-BE21-AEF57213A2ED}" destId="{1D6BD8BB-67C6-4888-9061-86748A21F66B}" srcOrd="10" destOrd="0" presId="urn:microsoft.com/office/officeart/2005/8/layout/cycle1"/>
    <dgm:cxn modelId="{B78B0036-D19E-4659-8E69-8E924D1AEE37}" type="presParOf" srcId="{C770DEB4-2CC5-4806-BE21-AEF57213A2ED}" destId="{788059B4-3D51-4977-916F-8299AAC80D83}" srcOrd="11" destOrd="0" presId="urn:microsoft.com/office/officeart/2005/8/layout/cycle1"/>
    <dgm:cxn modelId="{660C9121-B5CE-41FA-B2C0-F244CE3F8BB4}" type="presParOf" srcId="{C770DEB4-2CC5-4806-BE21-AEF57213A2ED}" destId="{A21C9CFF-9983-4E60-B98A-5D3B247645DB}" srcOrd="12" destOrd="0" presId="urn:microsoft.com/office/officeart/2005/8/layout/cycle1"/>
    <dgm:cxn modelId="{690F0796-ED83-4BC0-B45B-A4BBA13E2101}" type="presParOf" srcId="{C770DEB4-2CC5-4806-BE21-AEF57213A2ED}" destId="{8A58F0D2-2748-4824-BCB5-89C0CC29D7D2}" srcOrd="13" destOrd="0" presId="urn:microsoft.com/office/officeart/2005/8/layout/cycle1"/>
    <dgm:cxn modelId="{F4612C2B-01C3-4715-82BD-E7CC02E4E667}" type="presParOf" srcId="{C770DEB4-2CC5-4806-BE21-AEF57213A2ED}" destId="{BBE78633-4F02-438A-AE5E-BDF568EC5112}" srcOrd="14" destOrd="0" presId="urn:microsoft.com/office/officeart/2005/8/layout/cycle1"/>
    <dgm:cxn modelId="{CA47F161-8496-4B38-92DB-BD08CA64EF17}" type="presParOf" srcId="{C770DEB4-2CC5-4806-BE21-AEF57213A2ED}" destId="{18C93A70-E06C-4C9D-AB9A-FC0D7747123D}" srcOrd="15" destOrd="0" presId="urn:microsoft.com/office/officeart/2005/8/layout/cycle1"/>
    <dgm:cxn modelId="{4F165298-C511-4E26-B258-96C819C587DD}" type="presParOf" srcId="{C770DEB4-2CC5-4806-BE21-AEF57213A2ED}" destId="{2506B3EC-625D-418F-8F24-FF34E309908C}" srcOrd="16" destOrd="0" presId="urn:microsoft.com/office/officeart/2005/8/layout/cycle1"/>
    <dgm:cxn modelId="{D3211431-36A8-41A7-BDA5-EAEEEB326405}" type="presParOf" srcId="{C770DEB4-2CC5-4806-BE21-AEF57213A2ED}" destId="{34C99D63-75F3-4C28-B7C1-EA1BC72EA22D}" srcOrd="17" destOrd="0" presId="urn:microsoft.com/office/officeart/2005/8/layout/cycle1"/>
  </dgm:cxnLst>
  <dgm:bg/>
  <dgm:whole>
    <a:ln cap="rnd">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43E8-7A49-441B-B08D-8EE4BE553594}">
      <dsp:nvSpPr>
        <dsp:cNvPr id="0" name=""/>
        <dsp:cNvSpPr/>
      </dsp:nvSpPr>
      <dsp:spPr>
        <a:xfrm>
          <a:off x="5105921" y="14401"/>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Plan Certification Data Submission</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5105921" y="14401"/>
        <a:ext cx="1176672" cy="1176672"/>
      </dsp:txXfrm>
    </dsp:sp>
    <dsp:sp modelId="{D860D724-C8E2-4757-A378-977517286BDF}">
      <dsp:nvSpPr>
        <dsp:cNvPr id="0" name=""/>
        <dsp:cNvSpPr/>
      </dsp:nvSpPr>
      <dsp:spPr>
        <a:xfrm>
          <a:off x="1677162" y="165337"/>
          <a:ext cx="5748176" cy="5748176"/>
        </a:xfrm>
        <a:prstGeom prst="circularArrow">
          <a:avLst>
            <a:gd name="adj1" fmla="val 3992"/>
            <a:gd name="adj2" fmla="val 250417"/>
            <a:gd name="adj3" fmla="val 20267617"/>
            <a:gd name="adj4" fmla="val 18675384"/>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3A60C-8E50-4081-955A-9FF8E9F64309}">
      <dsp:nvSpPr>
        <dsp:cNvPr id="0" name=""/>
        <dsp:cNvSpPr/>
      </dsp:nvSpPr>
      <dsp:spPr>
        <a:xfrm>
          <a:off x="6536821" y="2226669"/>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Plan Certification Review</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6536821" y="2226669"/>
        <a:ext cx="1176672" cy="1176672"/>
      </dsp:txXfrm>
    </dsp:sp>
    <dsp:sp modelId="{5414F60A-D265-4E28-AF4E-B9EBF88FEE1E}">
      <dsp:nvSpPr>
        <dsp:cNvPr id="0" name=""/>
        <dsp:cNvSpPr/>
      </dsp:nvSpPr>
      <dsp:spPr>
        <a:xfrm>
          <a:off x="1664377" y="-149223"/>
          <a:ext cx="5748176" cy="5748176"/>
        </a:xfrm>
        <a:prstGeom prst="circularArrow">
          <a:avLst>
            <a:gd name="adj1" fmla="val 3992"/>
            <a:gd name="adj2" fmla="val 250417"/>
            <a:gd name="adj3" fmla="val 2651868"/>
            <a:gd name="adj4" fmla="val 898568"/>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E19EF-518F-4A32-A3EF-AA66EFAD1F1A}">
      <dsp:nvSpPr>
        <dsp:cNvPr id="0" name=""/>
        <dsp:cNvSpPr/>
      </dsp:nvSpPr>
      <dsp:spPr>
        <a:xfrm>
          <a:off x="5105921" y="4561929"/>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Response to Objections</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5105921" y="4561929"/>
        <a:ext cx="1176672" cy="1176672"/>
      </dsp:txXfrm>
    </dsp:sp>
    <dsp:sp modelId="{473BF8E0-79C3-4839-912C-8DB7DE50CF08}">
      <dsp:nvSpPr>
        <dsp:cNvPr id="0" name=""/>
        <dsp:cNvSpPr/>
      </dsp:nvSpPr>
      <dsp:spPr>
        <a:xfrm>
          <a:off x="1507411" y="2413"/>
          <a:ext cx="5748176" cy="5748176"/>
        </a:xfrm>
        <a:prstGeom prst="circularArrow">
          <a:avLst>
            <a:gd name="adj1" fmla="val 3992"/>
            <a:gd name="adj2" fmla="val 250417"/>
            <a:gd name="adj3" fmla="val 5793722"/>
            <a:gd name="adj4" fmla="val 4439003"/>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BD8BB-67C6-4888-9061-86748A21F66B}">
      <dsp:nvSpPr>
        <dsp:cNvPr id="0" name=""/>
        <dsp:cNvSpPr/>
      </dsp:nvSpPr>
      <dsp:spPr>
        <a:xfrm>
          <a:off x="2245059" y="4561929"/>
          <a:ext cx="1647364"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PTNP Data Maintenance</a:t>
          </a:r>
        </a:p>
        <a:p>
          <a:pPr marL="0" lvl="0" indent="0" algn="ctr" defTabSz="622300">
            <a:lnSpc>
              <a:spcPct val="90000"/>
            </a:lnSpc>
            <a:spcBef>
              <a:spcPct val="0"/>
            </a:spcBef>
            <a:spcAft>
              <a:spcPct val="35000"/>
            </a:spcAft>
            <a:buNone/>
          </a:pPr>
          <a:r>
            <a:rPr lang="en-US" sz="1400" kern="1200" dirty="0">
              <a:solidFill>
                <a:schemeClr val="bg1"/>
              </a:solidFill>
            </a:rPr>
            <a:t>(Round 2)</a:t>
          </a:r>
        </a:p>
      </dsp:txBody>
      <dsp:txXfrm>
        <a:off x="2245059" y="4561929"/>
        <a:ext cx="1647364" cy="1176672"/>
      </dsp:txXfrm>
    </dsp:sp>
    <dsp:sp modelId="{788059B4-3D51-4977-916F-8299AAC80D83}">
      <dsp:nvSpPr>
        <dsp:cNvPr id="0" name=""/>
        <dsp:cNvSpPr/>
      </dsp:nvSpPr>
      <dsp:spPr>
        <a:xfrm>
          <a:off x="1507411" y="2413"/>
          <a:ext cx="5748176" cy="5748176"/>
        </a:xfrm>
        <a:prstGeom prst="circularArrow">
          <a:avLst>
            <a:gd name="adj1" fmla="val 3992"/>
            <a:gd name="adj2" fmla="val 250417"/>
            <a:gd name="adj3" fmla="val 9772642"/>
            <a:gd name="adj4" fmla="val 8403796"/>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8F0D2-2748-4824-BCB5-89C0CC29D7D2}">
      <dsp:nvSpPr>
        <dsp:cNvPr id="0" name=""/>
        <dsp:cNvSpPr/>
      </dsp:nvSpPr>
      <dsp:spPr>
        <a:xfrm>
          <a:off x="1167647" y="2288165"/>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Continued NA Review</a:t>
          </a:r>
        </a:p>
      </dsp:txBody>
      <dsp:txXfrm>
        <a:off x="1167647" y="2288165"/>
        <a:ext cx="1176672" cy="1176672"/>
      </dsp:txXfrm>
    </dsp:sp>
    <dsp:sp modelId="{BBE78633-4F02-438A-AE5E-BDF568EC5112}">
      <dsp:nvSpPr>
        <dsp:cNvPr id="0" name=""/>
        <dsp:cNvSpPr/>
      </dsp:nvSpPr>
      <dsp:spPr>
        <a:xfrm>
          <a:off x="1513303" y="-23823"/>
          <a:ext cx="5748176" cy="5748176"/>
        </a:xfrm>
        <a:prstGeom prst="circularArrow">
          <a:avLst>
            <a:gd name="adj1" fmla="val 3992"/>
            <a:gd name="adj2" fmla="val 250417"/>
            <a:gd name="adj3" fmla="val 12771336"/>
            <a:gd name="adj4" fmla="val 11541732"/>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6B3EC-625D-418F-8F24-FF34E309908C}">
      <dsp:nvSpPr>
        <dsp:cNvPr id="0" name=""/>
        <dsp:cNvSpPr/>
      </dsp:nvSpPr>
      <dsp:spPr>
        <a:xfrm>
          <a:off x="2186014" y="92447"/>
          <a:ext cx="1471275"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PTNP Data Maintenance</a:t>
          </a:r>
        </a:p>
        <a:p>
          <a:pPr marL="0" lvl="0" indent="0" algn="ctr" defTabSz="622300">
            <a:lnSpc>
              <a:spcPct val="90000"/>
            </a:lnSpc>
            <a:spcBef>
              <a:spcPct val="0"/>
            </a:spcBef>
            <a:spcAft>
              <a:spcPct val="35000"/>
            </a:spcAft>
            <a:buNone/>
          </a:pPr>
          <a:r>
            <a:rPr lang="en-US" sz="1400" kern="1200" dirty="0">
              <a:solidFill>
                <a:schemeClr val="bg1"/>
              </a:solidFill>
            </a:rPr>
            <a:t>(Round1)</a:t>
          </a:r>
        </a:p>
      </dsp:txBody>
      <dsp:txXfrm>
        <a:off x="2186014" y="92447"/>
        <a:ext cx="1471275" cy="1176672"/>
      </dsp:txXfrm>
    </dsp:sp>
    <dsp:sp modelId="{34C99D63-75F3-4C28-B7C1-EA1BC72EA22D}">
      <dsp:nvSpPr>
        <dsp:cNvPr id="0" name=""/>
        <dsp:cNvSpPr/>
      </dsp:nvSpPr>
      <dsp:spPr>
        <a:xfrm>
          <a:off x="1487097" y="-3507"/>
          <a:ext cx="5748176" cy="5748176"/>
        </a:xfrm>
        <a:prstGeom prst="circularArrow">
          <a:avLst>
            <a:gd name="adj1" fmla="val 3992"/>
            <a:gd name="adj2" fmla="val 250417"/>
            <a:gd name="adj3" fmla="val 16938285"/>
            <a:gd name="adj4" fmla="val 15266933"/>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D57E26-157F-4466-8F7B-C58235B388F7}" type="datetimeFigureOut">
              <a:rPr lang="en-US" smtClean="0"/>
              <a:t>6/29/2023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50B926-9E4E-4060-B899-646F20FD1D2A}" type="slidenum">
              <a:rPr lang="en-US" smtClean="0"/>
              <a:t>‹#›</a:t>
            </a:fld>
            <a:endParaRPr lang="en-US"/>
          </a:p>
        </p:txBody>
      </p:sp>
    </p:spTree>
    <p:extLst>
      <p:ext uri="{BB962C8B-B14F-4D97-AF65-F5344CB8AC3E}">
        <p14:creationId xmlns:p14="http://schemas.microsoft.com/office/powerpoint/2010/main" val="404355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BC372E-2839-478B-8543-BAC335393C62}" type="datetimeFigureOut">
              <a:rPr lang="en-US" smtClean="0"/>
              <a:t>6/29/2023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205452-664C-4021-89DF-1D86850ECA2D}" type="slidenum">
              <a:rPr lang="en-US" smtClean="0"/>
              <a:t>‹#›</a:t>
            </a:fld>
            <a:endParaRPr lang="en-US"/>
          </a:p>
        </p:txBody>
      </p:sp>
    </p:spTree>
    <p:extLst>
      <p:ext uri="{BB962C8B-B14F-4D97-AF65-F5344CB8AC3E}">
        <p14:creationId xmlns:p14="http://schemas.microsoft.com/office/powerpoint/2010/main" val="229693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839441E1-704A-4BE8-8ED0-7952EEC49207}" type="slidenum">
              <a:rPr lang="en-US" altLang="en-US">
                <a:solidFill>
                  <a:srgbClr val="000000"/>
                </a:solidFill>
              </a:rPr>
              <a:pPr/>
              <a:t>1</a:t>
            </a:fld>
            <a:endParaRPr lang="en-US"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04F752-9636-497C-8F22-45948CB9F11F}" type="slidenum">
              <a:rPr lang="en-US" smtClean="0"/>
              <a:t>22</a:t>
            </a:fld>
            <a:endParaRPr lang="en-US"/>
          </a:p>
        </p:txBody>
      </p:sp>
    </p:spTree>
    <p:extLst>
      <p:ext uri="{BB962C8B-B14F-4D97-AF65-F5344CB8AC3E}">
        <p14:creationId xmlns:p14="http://schemas.microsoft.com/office/powerpoint/2010/main" val="348884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C032BC-5866-4C37-BE5F-B29F26D4C69E}"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14206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FA5EF-8FE3-43E6-8B7C-1BF6BABF6CC4}" type="datetime1">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7634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F809-62D5-47AE-BC3F-95AEFE65AF21}" type="datetime1">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2450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715962"/>
          </a:xfrm>
        </p:spPr>
        <p:txBody>
          <a:bodyPr>
            <a:normAutofit/>
          </a:bodyPr>
          <a:lstStyle>
            <a:lvl1pPr algn="l">
              <a:defRPr sz="28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0" y="1143000"/>
            <a:ext cx="8229600" cy="4983163"/>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21CBDD-1E69-4F61-866B-FA1AE16F3CC0}" type="datetime1">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2937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68DDB-5B81-4801-84CA-424DAF5069B0}" type="datetime1">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59037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87047-40B2-4FF7-B4C9-EEEBCEA53785}" type="datetime1">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90613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9FA7E-43C1-444C-BCB1-34732D68F42F}" type="datetime1">
              <a:rPr lang="en-US" smtClean="0"/>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6883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8D2C8-54C0-440A-825B-09F17CF533BF}" type="datetime1">
              <a:rPr lang="en-US" smtClean="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037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58310-4713-4A89-889B-D53ED524B0F1}" type="datetime1">
              <a:rPr lang="en-US" smtClean="0"/>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14584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0D771-84A8-4AFD-99FA-6DCC0D407338}" type="datetime1">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7605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DEB2C-504F-4360-A332-76EC723E4699}" type="datetime1">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9713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0007-A3D2-478C-8745-0F0532D50CF4}" type="datetime1">
              <a:rPr lang="en-US" smtClean="0"/>
              <a:t>6/29/2023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BCB69-547C-4F68-819F-474A80AB012D}" type="slidenum">
              <a:rPr lang="en-US" smtClean="0"/>
              <a:t>‹#›</a:t>
            </a:fld>
            <a:endParaRPr lang="en-US"/>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38732" y="0"/>
            <a:ext cx="1377617"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16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tinyurl.com/y6jg4wgr"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hyperlink" Target="https://tinyurl.com/y6jg4wg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rhld.insurance.arkansas.gov/Default/NetworkAdequac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rhld.insurance.arkansas.gov/Default/NetworkAdequacy"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andra.cook@arkansas.gov"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hyperlink" Target="mailto:RHLD.DataOversight@Arkansas.go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rhld.insurance.arkansas.gov/Default/NetworkAdequacy"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rhld.insurance.arkansas.gov/Info/Public/Templat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rhld.insurance.arkansas.gov/Info/Public/Templates" TargetMode="External"/><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RHLD.DataOversight@arkansas.gov" TargetMode="External"/><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9" descr="C:\Users\tdasgupta\Documents\AID 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399" y="5825719"/>
            <a:ext cx="976423" cy="9764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5760354"/>
            <a:ext cx="5334000" cy="954107"/>
          </a:xfrm>
          <a:prstGeom prst="rect">
            <a:avLst/>
          </a:prstGeom>
          <a:noFill/>
        </p:spPr>
        <p:txBody>
          <a:bodyPr wrap="square" rtlCol="0">
            <a:spAutoFit/>
          </a:bodyPr>
          <a:lstStyle/>
          <a:p>
            <a:r>
              <a:rPr lang="en-US" sz="1400" dirty="0">
                <a:latin typeface="Arial Black" panose="020B0A04020102020204" pitchFamily="34" charset="0"/>
              </a:rPr>
              <a:t>10:00 am-11:00 am Central</a:t>
            </a:r>
          </a:p>
          <a:p>
            <a:r>
              <a:rPr lang="en-US" sz="1400" dirty="0">
                <a:latin typeface="Arial Black" panose="020B0A04020102020204" pitchFamily="34" charset="0"/>
              </a:rPr>
              <a:t>June 29, 2023</a:t>
            </a:r>
          </a:p>
          <a:p>
            <a:r>
              <a:rPr lang="en-US" sz="1400" dirty="0">
                <a:latin typeface="Arial Black" panose="020B0A04020102020204" pitchFamily="34" charset="0"/>
              </a:rPr>
              <a:t>Regulatory Health Link Division,</a:t>
            </a:r>
          </a:p>
          <a:p>
            <a:r>
              <a:rPr lang="en-US" sz="1400" dirty="0">
                <a:latin typeface="Arial Black" panose="020B0A04020102020204" pitchFamily="34" charset="0"/>
              </a:rPr>
              <a:t>Arkansas Insurance Dept., Dept. of Commerce </a:t>
            </a:r>
          </a:p>
        </p:txBody>
      </p:sp>
      <p:sp>
        <p:nvSpPr>
          <p:cNvPr id="5" name="TextBox 4"/>
          <p:cNvSpPr txBox="1"/>
          <p:nvPr/>
        </p:nvSpPr>
        <p:spPr>
          <a:xfrm>
            <a:off x="457200" y="914400"/>
            <a:ext cx="8382000" cy="2985433"/>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7200" b="1" dirty="0">
                <a:latin typeface="Arial Unicode MS" panose="020B0604020202020204" pitchFamily="34" charset="-128"/>
                <a:ea typeface="Arial Unicode MS" panose="020B0604020202020204" pitchFamily="34" charset="-128"/>
                <a:cs typeface="Arial Unicode MS" panose="020B0604020202020204" pitchFamily="34" charset="-128"/>
              </a:rPr>
              <a:t>Network Adequacy </a:t>
            </a:r>
          </a:p>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Data Maintenance Planning </a:t>
            </a:r>
          </a:p>
          <a:p>
            <a:pPr algn="ctr"/>
            <a:r>
              <a:rPr lang="en-US" sz="2800" b="1" dirty="0">
                <a:latin typeface="Arial Unicode MS" panose="020B0604020202020204" pitchFamily="34" charset="-128"/>
                <a:ea typeface="Arial Unicode MS" panose="020B0604020202020204" pitchFamily="34" charset="-128"/>
                <a:cs typeface="Arial Unicode MS" panose="020B0604020202020204" pitchFamily="34" charset="-128"/>
              </a:rPr>
              <a:t>Round 2 of 2023</a:t>
            </a: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401" y="5773749"/>
            <a:ext cx="1748199" cy="10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2DBCB69-547C-4F68-819F-474A80AB012D}" type="slidenum">
              <a:rPr lang="en-US" smtClean="0"/>
              <a:t>1</a:t>
            </a:fld>
            <a:endParaRPr lang="en-US"/>
          </a:p>
        </p:txBody>
      </p:sp>
    </p:spTree>
    <p:extLst>
      <p:ext uri="{BB962C8B-B14F-4D97-AF65-F5344CB8AC3E}">
        <p14:creationId xmlns:p14="http://schemas.microsoft.com/office/powerpoint/2010/main" val="3284948828"/>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agnifying glass vector png, Magnifying glass vector png Transparent FREE  for download on WebStockReview 2020">
            <a:extLst>
              <a:ext uri="{FF2B5EF4-FFF2-40B4-BE49-F238E27FC236}">
                <a16:creationId xmlns:a16="http://schemas.microsoft.com/office/drawing/2014/main" id="{25B0D341-5683-4124-9977-E729CF92BD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7862" y="2156403"/>
            <a:ext cx="319396" cy="3193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tdasgupta\AppData\Local\Microsoft\Windows\Temporary Internet Files\Content.IE5\QECY1J48\724px-Office-excel.svg[1].png">
            <a:extLst>
              <a:ext uri="{FF2B5EF4-FFF2-40B4-BE49-F238E27FC236}">
                <a16:creationId xmlns:a16="http://schemas.microsoft.com/office/drawing/2014/main" id="{FD6276A2-B1B2-481D-9F12-74B1A5C0F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E808FB-D996-44BB-8755-717C4E1EE197}"/>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6" name="Picture 10" descr="C:\Users\tdasgupta\AppData\Local\Microsoft\Windows\Temporary Internet Files\Content.IE5\QECY1J48\724px-Office-excel.svg[1].png">
            <a:extLst>
              <a:ext uri="{FF2B5EF4-FFF2-40B4-BE49-F238E27FC236}">
                <a16:creationId xmlns:a16="http://schemas.microsoft.com/office/drawing/2014/main" id="{8461C627-4510-498F-A0E8-4016DF944D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20CB34-148D-4098-B5AB-2F35A0B21C3C}"/>
              </a:ext>
            </a:extLst>
          </p:cNvPr>
          <p:cNvSpPr txBox="1"/>
          <p:nvPr/>
        </p:nvSpPr>
        <p:spPr>
          <a:xfrm>
            <a:off x="5507989" y="925418"/>
            <a:ext cx="2550562" cy="392415"/>
          </a:xfrm>
          <a:prstGeom prst="rect">
            <a:avLst/>
          </a:prstGeom>
          <a:noFill/>
        </p:spPr>
        <p:txBody>
          <a:bodyPr wrap="square" rtlCol="0">
            <a:spAutoFit/>
          </a:bodyPr>
          <a:lstStyle/>
          <a:p>
            <a:r>
              <a:rPr lang="en-US" sz="1050" b="1" dirty="0"/>
              <a:t>ECP/NA Template</a:t>
            </a:r>
          </a:p>
          <a:p>
            <a:r>
              <a:rPr lang="en-US" sz="900" dirty="0"/>
              <a:t>(Detailed Data. NPI &amp; Practicing locations) </a:t>
            </a:r>
          </a:p>
        </p:txBody>
      </p:sp>
      <p:pic>
        <p:nvPicPr>
          <p:cNvPr id="9" name="Picture 8">
            <a:extLst>
              <a:ext uri="{FF2B5EF4-FFF2-40B4-BE49-F238E27FC236}">
                <a16:creationId xmlns:a16="http://schemas.microsoft.com/office/drawing/2014/main" id="{73B295F0-8266-405E-A37F-F93D7F1D6FE2}"/>
              </a:ext>
            </a:extLst>
          </p:cNvPr>
          <p:cNvPicPr>
            <a:picLocks noChangeAspect="1"/>
          </p:cNvPicPr>
          <p:nvPr/>
        </p:nvPicPr>
        <p:blipFill>
          <a:blip r:embed="rId5"/>
          <a:stretch>
            <a:fillRect/>
          </a:stretch>
        </p:blipFill>
        <p:spPr>
          <a:xfrm>
            <a:off x="83976" y="2716054"/>
            <a:ext cx="3250518" cy="3273735"/>
          </a:xfrm>
          <a:prstGeom prst="rect">
            <a:avLst/>
          </a:prstGeom>
          <a:ln>
            <a:noFill/>
          </a:ln>
          <a:effectLst>
            <a:outerShdw blurRad="292100" dist="139700" dir="2700000" algn="tl" rotWithShape="0">
              <a:srgbClr val="333333">
                <a:alpha val="65000"/>
              </a:srgbClr>
            </a:outerShdw>
          </a:effectLst>
        </p:spPr>
      </p:pic>
      <p:pic>
        <p:nvPicPr>
          <p:cNvPr id="10" name="Picture 10" descr="C:\Users\tdasgupta\AppData\Local\Microsoft\Windows\Temporary Internet Files\Content.IE5\QECY1J48\724px-Office-excel.svg[1].png">
            <a:extLst>
              <a:ext uri="{FF2B5EF4-FFF2-40B4-BE49-F238E27FC236}">
                <a16:creationId xmlns:a16="http://schemas.microsoft.com/office/drawing/2014/main" id="{5254AFED-79FA-4960-9E9A-F1E6BBF4A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556" y="150517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AD9271A-7669-4474-819E-524B4C37DAD1}"/>
              </a:ext>
            </a:extLst>
          </p:cNvPr>
          <p:cNvSpPr txBox="1"/>
          <p:nvPr/>
        </p:nvSpPr>
        <p:spPr>
          <a:xfrm>
            <a:off x="7509181" y="1560262"/>
            <a:ext cx="1813049" cy="692497"/>
          </a:xfrm>
          <a:prstGeom prst="rect">
            <a:avLst/>
          </a:prstGeom>
          <a:noFill/>
        </p:spPr>
        <p:txBody>
          <a:bodyPr wrap="square" rtlCol="0">
            <a:spAutoFit/>
          </a:bodyPr>
          <a:lstStyle/>
          <a:p>
            <a:r>
              <a:rPr lang="en-US" sz="1050" b="1" dirty="0"/>
              <a:t>Current Finalized PTNP</a:t>
            </a:r>
          </a:p>
          <a:p>
            <a:r>
              <a:rPr lang="en-US" sz="900" dirty="0"/>
              <a:t>(Industry agreed-to NPI classifications) </a:t>
            </a:r>
          </a:p>
          <a:p>
            <a:endParaRPr lang="en-US" sz="1050" b="1" dirty="0"/>
          </a:p>
        </p:txBody>
      </p:sp>
      <p:pic>
        <p:nvPicPr>
          <p:cNvPr id="13" name="Picture 12">
            <a:extLst>
              <a:ext uri="{FF2B5EF4-FFF2-40B4-BE49-F238E27FC236}">
                <a16:creationId xmlns:a16="http://schemas.microsoft.com/office/drawing/2014/main" id="{B2914B92-A426-4F5D-8308-07151D28CDDF}"/>
              </a:ext>
            </a:extLst>
          </p:cNvPr>
          <p:cNvPicPr>
            <a:picLocks noChangeAspect="1"/>
          </p:cNvPicPr>
          <p:nvPr/>
        </p:nvPicPr>
        <p:blipFill>
          <a:blip r:embed="rId6"/>
          <a:stretch>
            <a:fillRect/>
          </a:stretch>
        </p:blipFill>
        <p:spPr>
          <a:xfrm>
            <a:off x="5536717" y="2799183"/>
            <a:ext cx="3338537" cy="3133399"/>
          </a:xfrm>
          <a:prstGeom prst="rect">
            <a:avLst/>
          </a:prstGeom>
          <a:ln>
            <a:no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E6BD943C-317C-48D1-A3C4-3FAFC71692CA}"/>
              </a:ext>
            </a:extLst>
          </p:cNvPr>
          <p:cNvSpPr/>
          <p:nvPr/>
        </p:nvSpPr>
        <p:spPr>
          <a:xfrm rot="5400000">
            <a:off x="980212" y="1952391"/>
            <a:ext cx="1061561" cy="2130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Arrow: Right 17">
            <a:extLst>
              <a:ext uri="{FF2B5EF4-FFF2-40B4-BE49-F238E27FC236}">
                <a16:creationId xmlns:a16="http://schemas.microsoft.com/office/drawing/2014/main" id="{39DF7B92-36BC-4573-A4C4-B94A033E7ABB}"/>
              </a:ext>
            </a:extLst>
          </p:cNvPr>
          <p:cNvSpPr/>
          <p:nvPr/>
        </p:nvSpPr>
        <p:spPr>
          <a:xfrm rot="5400000">
            <a:off x="7102071" y="2332905"/>
            <a:ext cx="504275" cy="2130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4BD208DF-442B-499F-AC24-A0154848270B}"/>
              </a:ext>
            </a:extLst>
          </p:cNvPr>
          <p:cNvSpPr txBox="1"/>
          <p:nvPr/>
        </p:nvSpPr>
        <p:spPr>
          <a:xfrm>
            <a:off x="7355047" y="2331142"/>
            <a:ext cx="1788953" cy="507831"/>
          </a:xfrm>
          <a:prstGeom prst="rect">
            <a:avLst/>
          </a:prstGeom>
          <a:noFill/>
        </p:spPr>
        <p:txBody>
          <a:bodyPr wrap="square" rtlCol="0">
            <a:spAutoFit/>
          </a:bodyPr>
          <a:lstStyle/>
          <a:p>
            <a:pPr lvl="1"/>
            <a:r>
              <a:rPr lang="en-US" sz="900" dirty="0"/>
              <a:t>Filter by agreed classifications in the PTNP</a:t>
            </a:r>
          </a:p>
        </p:txBody>
      </p:sp>
      <p:sp>
        <p:nvSpPr>
          <p:cNvPr id="19" name="Arrow: Left-Right 18">
            <a:extLst>
              <a:ext uri="{FF2B5EF4-FFF2-40B4-BE49-F238E27FC236}">
                <a16:creationId xmlns:a16="http://schemas.microsoft.com/office/drawing/2014/main" id="{E99467CF-7D80-4279-9CAE-2090937144A5}"/>
              </a:ext>
            </a:extLst>
          </p:cNvPr>
          <p:cNvSpPr/>
          <p:nvPr/>
        </p:nvSpPr>
        <p:spPr>
          <a:xfrm>
            <a:off x="3428599" y="4040872"/>
            <a:ext cx="2079390" cy="28312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dirty="0"/>
              <a:t>Do these two tally?</a:t>
            </a:r>
          </a:p>
        </p:txBody>
      </p:sp>
      <p:sp>
        <p:nvSpPr>
          <p:cNvPr id="2" name="Arrow: Bent 1">
            <a:extLst>
              <a:ext uri="{FF2B5EF4-FFF2-40B4-BE49-F238E27FC236}">
                <a16:creationId xmlns:a16="http://schemas.microsoft.com/office/drawing/2014/main" id="{3616CCE0-74C5-4C06-AF5C-5A865DE8198A}"/>
              </a:ext>
            </a:extLst>
          </p:cNvPr>
          <p:cNvSpPr/>
          <p:nvPr/>
        </p:nvSpPr>
        <p:spPr>
          <a:xfrm rot="10800000" flipH="1">
            <a:off x="5278772" y="1453676"/>
            <a:ext cx="1635854" cy="435420"/>
          </a:xfrm>
          <a:prstGeom prst="bentArrow">
            <a:avLst>
              <a:gd name="adj1" fmla="val 26794"/>
              <a:gd name="adj2" fmla="val 20990"/>
              <a:gd name="adj3" fmla="val 29015"/>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0" name="Arrow: Right 19">
            <a:extLst>
              <a:ext uri="{FF2B5EF4-FFF2-40B4-BE49-F238E27FC236}">
                <a16:creationId xmlns:a16="http://schemas.microsoft.com/office/drawing/2014/main" id="{83AB3BF1-B6C7-4329-B41A-68F2FAEA0887}"/>
              </a:ext>
            </a:extLst>
          </p:cNvPr>
          <p:cNvSpPr/>
          <p:nvPr/>
        </p:nvSpPr>
        <p:spPr>
          <a:xfrm rot="4600413">
            <a:off x="4889944" y="1928094"/>
            <a:ext cx="1145385" cy="2130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826338F8-CAC9-425E-8072-6B4716D460B1}"/>
              </a:ext>
            </a:extLst>
          </p:cNvPr>
          <p:cNvPicPr>
            <a:picLocks noChangeAspect="1"/>
          </p:cNvPicPr>
          <p:nvPr/>
        </p:nvPicPr>
        <p:blipFill>
          <a:blip r:embed="rId7"/>
          <a:stretch>
            <a:fillRect/>
          </a:stretch>
        </p:blipFill>
        <p:spPr>
          <a:xfrm>
            <a:off x="5507989" y="2793011"/>
            <a:ext cx="4242326" cy="3119244"/>
          </a:xfrm>
          <a:prstGeom prst="rect">
            <a:avLst/>
          </a:prstGeom>
        </p:spPr>
      </p:pic>
      <p:sp>
        <p:nvSpPr>
          <p:cNvPr id="16" name="TextBox 15">
            <a:extLst>
              <a:ext uri="{FF2B5EF4-FFF2-40B4-BE49-F238E27FC236}">
                <a16:creationId xmlns:a16="http://schemas.microsoft.com/office/drawing/2014/main" id="{A0BBBA00-5D92-4810-89A3-728344EE8AA0}"/>
              </a:ext>
            </a:extLst>
          </p:cNvPr>
          <p:cNvSpPr txBox="1"/>
          <p:nvPr/>
        </p:nvSpPr>
        <p:spPr>
          <a:xfrm>
            <a:off x="1472589" y="1622259"/>
            <a:ext cx="5967308" cy="646331"/>
          </a:xfrm>
          <a:prstGeom prst="rect">
            <a:avLst/>
          </a:prstGeom>
          <a:noFill/>
        </p:spPr>
        <p:txBody>
          <a:bodyPr wrap="square" rtlCol="0">
            <a:spAutoFit/>
          </a:bodyPr>
          <a:lstStyle/>
          <a:p>
            <a:pPr algn="ctr"/>
            <a:r>
              <a:rPr lang="en-US" dirty="0">
                <a:latin typeface="Arial Black" panose="020B0A04020102020204" pitchFamily="34" charset="0"/>
              </a:rPr>
              <a:t>Example: </a:t>
            </a:r>
          </a:p>
          <a:p>
            <a:pPr algn="ctr"/>
            <a:r>
              <a:rPr lang="en-US" dirty="0">
                <a:latin typeface="Arial Black" panose="020B0A04020102020204" pitchFamily="34" charset="0"/>
              </a:rPr>
              <a:t>Review of Substance Use Disorder Providers</a:t>
            </a:r>
          </a:p>
        </p:txBody>
      </p:sp>
      <p:sp>
        <p:nvSpPr>
          <p:cNvPr id="3" name="Slide Number Placeholder 2">
            <a:extLst>
              <a:ext uri="{FF2B5EF4-FFF2-40B4-BE49-F238E27FC236}">
                <a16:creationId xmlns:a16="http://schemas.microsoft.com/office/drawing/2014/main" id="{D2BC29E2-8F0D-478A-8327-00B945474B8B}"/>
              </a:ext>
            </a:extLst>
          </p:cNvPr>
          <p:cNvSpPr>
            <a:spLocks noGrp="1"/>
          </p:cNvSpPr>
          <p:nvPr>
            <p:ph type="sldNum" sz="quarter" idx="12"/>
          </p:nvPr>
        </p:nvSpPr>
        <p:spPr/>
        <p:txBody>
          <a:bodyPr/>
          <a:lstStyle/>
          <a:p>
            <a:fld id="{62DBCB69-547C-4F68-819F-474A80AB012D}" type="slidenum">
              <a:rPr lang="en-US" smtClean="0"/>
              <a:t>10</a:t>
            </a:fld>
            <a:endParaRPr lang="en-US"/>
          </a:p>
        </p:txBody>
      </p:sp>
    </p:spTree>
    <p:extLst>
      <p:ext uri="{BB962C8B-B14F-4D97-AF65-F5344CB8AC3E}">
        <p14:creationId xmlns:p14="http://schemas.microsoft.com/office/powerpoint/2010/main" val="2072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1"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1250"/>
                            </p:stCondLst>
                            <p:childTnLst>
                              <p:par>
                                <p:cTn id="40" presetID="10"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1030"/>
                                        </p:tgtEl>
                                        <p:attrNameLst>
                                          <p:attrName>style.visibility</p:attrName>
                                        </p:attrNameLst>
                                      </p:cBhvr>
                                      <p:to>
                                        <p:strVal val="visible"/>
                                      </p:to>
                                    </p:set>
                                    <p:animEffect transition="in" filter="fade">
                                      <p:cBhvr>
                                        <p:cTn id="54" dur="500"/>
                                        <p:tgtEl>
                                          <p:spTgt spid="10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500"/>
                            </p:stCondLst>
                            <p:childTnLst>
                              <p:par>
                                <p:cTn id="59" presetID="10" presetClass="exit" presetSubtype="0" fill="hold" nodeType="after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8" grpId="0" animBg="1"/>
      <p:bldP spid="22" grpId="0"/>
      <p:bldP spid="19" grpId="0" animBg="1"/>
      <p:bldP spid="2" grpId="0" animBg="1"/>
      <p:bldP spid="20" grpId="0" animBg="1"/>
      <p:bldP spid="20" grpId="1" animBg="1"/>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agnifying glass vector png, Magnifying glass vector png Transparent FREE  for download on WebStockReview 2020">
            <a:extLst>
              <a:ext uri="{FF2B5EF4-FFF2-40B4-BE49-F238E27FC236}">
                <a16:creationId xmlns:a16="http://schemas.microsoft.com/office/drawing/2014/main" id="{25B0D341-5683-4124-9977-E729CF92BD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7862" y="2156403"/>
            <a:ext cx="319396" cy="3193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tdasgupta\AppData\Local\Microsoft\Windows\Temporary Internet Files\Content.IE5\QECY1J48\724px-Office-excel.svg[1].png">
            <a:extLst>
              <a:ext uri="{FF2B5EF4-FFF2-40B4-BE49-F238E27FC236}">
                <a16:creationId xmlns:a16="http://schemas.microsoft.com/office/drawing/2014/main" id="{FD6276A2-B1B2-481D-9F12-74B1A5C0F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E808FB-D996-44BB-8755-717C4E1EE197}"/>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6" name="Picture 10" descr="C:\Users\tdasgupta\AppData\Local\Microsoft\Windows\Temporary Internet Files\Content.IE5\QECY1J48\724px-Office-excel.svg[1].png">
            <a:extLst>
              <a:ext uri="{FF2B5EF4-FFF2-40B4-BE49-F238E27FC236}">
                <a16:creationId xmlns:a16="http://schemas.microsoft.com/office/drawing/2014/main" id="{8461C627-4510-498F-A0E8-4016DF944D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20CB34-148D-4098-B5AB-2F35A0B21C3C}"/>
              </a:ext>
            </a:extLst>
          </p:cNvPr>
          <p:cNvSpPr txBox="1"/>
          <p:nvPr/>
        </p:nvSpPr>
        <p:spPr>
          <a:xfrm>
            <a:off x="5507989" y="925418"/>
            <a:ext cx="2550562" cy="392415"/>
          </a:xfrm>
          <a:prstGeom prst="rect">
            <a:avLst/>
          </a:prstGeom>
          <a:noFill/>
        </p:spPr>
        <p:txBody>
          <a:bodyPr wrap="square" rtlCol="0">
            <a:spAutoFit/>
          </a:bodyPr>
          <a:lstStyle/>
          <a:p>
            <a:r>
              <a:rPr lang="en-US" sz="1050" b="1" dirty="0"/>
              <a:t>ECP/NA Template</a:t>
            </a:r>
          </a:p>
          <a:p>
            <a:r>
              <a:rPr lang="en-US" sz="900" dirty="0"/>
              <a:t>(Detailed Data. NPI &amp; Practicing locations) </a:t>
            </a:r>
          </a:p>
        </p:txBody>
      </p:sp>
      <p:pic>
        <p:nvPicPr>
          <p:cNvPr id="9" name="Picture 8">
            <a:extLst>
              <a:ext uri="{FF2B5EF4-FFF2-40B4-BE49-F238E27FC236}">
                <a16:creationId xmlns:a16="http://schemas.microsoft.com/office/drawing/2014/main" id="{73B295F0-8266-405E-A37F-F93D7F1D6FE2}"/>
              </a:ext>
            </a:extLst>
          </p:cNvPr>
          <p:cNvPicPr>
            <a:picLocks noChangeAspect="1"/>
          </p:cNvPicPr>
          <p:nvPr/>
        </p:nvPicPr>
        <p:blipFill>
          <a:blip r:embed="rId5"/>
          <a:stretch>
            <a:fillRect/>
          </a:stretch>
        </p:blipFill>
        <p:spPr>
          <a:xfrm>
            <a:off x="83976" y="2716054"/>
            <a:ext cx="3250518" cy="3273735"/>
          </a:xfrm>
          <a:prstGeom prst="rect">
            <a:avLst/>
          </a:prstGeom>
          <a:ln>
            <a:noFill/>
          </a:ln>
          <a:effectLst>
            <a:outerShdw blurRad="292100" dist="139700" dir="2700000" algn="tl" rotWithShape="0">
              <a:srgbClr val="333333">
                <a:alpha val="65000"/>
              </a:srgbClr>
            </a:outerShdw>
          </a:effectLst>
        </p:spPr>
      </p:pic>
      <p:pic>
        <p:nvPicPr>
          <p:cNvPr id="10" name="Picture 10" descr="C:\Users\tdasgupta\AppData\Local\Microsoft\Windows\Temporary Internet Files\Content.IE5\QECY1J48\724px-Office-excel.svg[1].png">
            <a:extLst>
              <a:ext uri="{FF2B5EF4-FFF2-40B4-BE49-F238E27FC236}">
                <a16:creationId xmlns:a16="http://schemas.microsoft.com/office/drawing/2014/main" id="{5254AFED-79FA-4960-9E9A-F1E6BBF4A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556" y="150517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AD9271A-7669-4474-819E-524B4C37DAD1}"/>
              </a:ext>
            </a:extLst>
          </p:cNvPr>
          <p:cNvSpPr txBox="1"/>
          <p:nvPr/>
        </p:nvSpPr>
        <p:spPr>
          <a:xfrm>
            <a:off x="7509181" y="1560262"/>
            <a:ext cx="1813049" cy="692497"/>
          </a:xfrm>
          <a:prstGeom prst="rect">
            <a:avLst/>
          </a:prstGeom>
          <a:noFill/>
        </p:spPr>
        <p:txBody>
          <a:bodyPr wrap="square" rtlCol="0">
            <a:spAutoFit/>
          </a:bodyPr>
          <a:lstStyle/>
          <a:p>
            <a:r>
              <a:rPr lang="en-US" sz="1050" b="1" dirty="0"/>
              <a:t>Current Finalized PTNP</a:t>
            </a:r>
          </a:p>
          <a:p>
            <a:r>
              <a:rPr lang="en-US" sz="900" dirty="0"/>
              <a:t>(Industry agreed-to NPI classifications) </a:t>
            </a:r>
          </a:p>
          <a:p>
            <a:endParaRPr lang="en-US" sz="1050" b="1" dirty="0"/>
          </a:p>
        </p:txBody>
      </p:sp>
      <p:pic>
        <p:nvPicPr>
          <p:cNvPr id="13" name="Picture 12">
            <a:extLst>
              <a:ext uri="{FF2B5EF4-FFF2-40B4-BE49-F238E27FC236}">
                <a16:creationId xmlns:a16="http://schemas.microsoft.com/office/drawing/2014/main" id="{B2914B92-A426-4F5D-8308-07151D28CDDF}"/>
              </a:ext>
            </a:extLst>
          </p:cNvPr>
          <p:cNvPicPr>
            <a:picLocks noChangeAspect="1"/>
          </p:cNvPicPr>
          <p:nvPr/>
        </p:nvPicPr>
        <p:blipFill>
          <a:blip r:embed="rId6"/>
          <a:stretch>
            <a:fillRect/>
          </a:stretch>
        </p:blipFill>
        <p:spPr>
          <a:xfrm>
            <a:off x="5536717" y="2799183"/>
            <a:ext cx="3338537" cy="3133399"/>
          </a:xfrm>
          <a:prstGeom prst="rect">
            <a:avLst/>
          </a:prstGeom>
          <a:ln>
            <a:no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E6BD943C-317C-48D1-A3C4-3FAFC71692CA}"/>
              </a:ext>
            </a:extLst>
          </p:cNvPr>
          <p:cNvSpPr/>
          <p:nvPr/>
        </p:nvSpPr>
        <p:spPr>
          <a:xfrm rot="5400000">
            <a:off x="980212" y="1952391"/>
            <a:ext cx="1061561" cy="2130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Arrow: Right 17">
            <a:extLst>
              <a:ext uri="{FF2B5EF4-FFF2-40B4-BE49-F238E27FC236}">
                <a16:creationId xmlns:a16="http://schemas.microsoft.com/office/drawing/2014/main" id="{39DF7B92-36BC-4573-A4C4-B94A033E7ABB}"/>
              </a:ext>
            </a:extLst>
          </p:cNvPr>
          <p:cNvSpPr/>
          <p:nvPr/>
        </p:nvSpPr>
        <p:spPr>
          <a:xfrm rot="5400000">
            <a:off x="7102071" y="2332905"/>
            <a:ext cx="504275" cy="2130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4BD208DF-442B-499F-AC24-A0154848270B}"/>
              </a:ext>
            </a:extLst>
          </p:cNvPr>
          <p:cNvSpPr txBox="1"/>
          <p:nvPr/>
        </p:nvSpPr>
        <p:spPr>
          <a:xfrm>
            <a:off x="7355047" y="2331142"/>
            <a:ext cx="1788953" cy="507831"/>
          </a:xfrm>
          <a:prstGeom prst="rect">
            <a:avLst/>
          </a:prstGeom>
          <a:noFill/>
        </p:spPr>
        <p:txBody>
          <a:bodyPr wrap="square" rtlCol="0">
            <a:spAutoFit/>
          </a:bodyPr>
          <a:lstStyle/>
          <a:p>
            <a:pPr lvl="1"/>
            <a:r>
              <a:rPr lang="en-US" sz="900" dirty="0"/>
              <a:t>Filter by agreed classifications in the PTNP</a:t>
            </a:r>
          </a:p>
        </p:txBody>
      </p:sp>
      <p:sp>
        <p:nvSpPr>
          <p:cNvPr id="2" name="Arrow: Bent 1">
            <a:extLst>
              <a:ext uri="{FF2B5EF4-FFF2-40B4-BE49-F238E27FC236}">
                <a16:creationId xmlns:a16="http://schemas.microsoft.com/office/drawing/2014/main" id="{3616CCE0-74C5-4C06-AF5C-5A865DE8198A}"/>
              </a:ext>
            </a:extLst>
          </p:cNvPr>
          <p:cNvSpPr/>
          <p:nvPr/>
        </p:nvSpPr>
        <p:spPr>
          <a:xfrm rot="10800000" flipH="1">
            <a:off x="5278772" y="1453676"/>
            <a:ext cx="1635854" cy="435420"/>
          </a:xfrm>
          <a:prstGeom prst="bentArrow">
            <a:avLst>
              <a:gd name="adj1" fmla="val 26794"/>
              <a:gd name="adj2" fmla="val 20990"/>
              <a:gd name="adj3" fmla="val 29015"/>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Arrow: Left-Right 15">
            <a:extLst>
              <a:ext uri="{FF2B5EF4-FFF2-40B4-BE49-F238E27FC236}">
                <a16:creationId xmlns:a16="http://schemas.microsoft.com/office/drawing/2014/main" id="{792A3D97-CE26-4874-8481-B23D6F5F3144}"/>
              </a:ext>
            </a:extLst>
          </p:cNvPr>
          <p:cNvSpPr/>
          <p:nvPr/>
        </p:nvSpPr>
        <p:spPr>
          <a:xfrm>
            <a:off x="3428599" y="4040872"/>
            <a:ext cx="2079390" cy="28312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dirty="0"/>
              <a:t>Do these two tally?</a:t>
            </a:r>
          </a:p>
        </p:txBody>
      </p:sp>
      <p:cxnSp>
        <p:nvCxnSpPr>
          <p:cNvPr id="30" name="Straight Arrow Connector 29">
            <a:extLst>
              <a:ext uri="{FF2B5EF4-FFF2-40B4-BE49-F238E27FC236}">
                <a16:creationId xmlns:a16="http://schemas.microsoft.com/office/drawing/2014/main" id="{34DF71C4-2560-4156-89B4-3A95B87D2564}"/>
              </a:ext>
            </a:extLst>
          </p:cNvPr>
          <p:cNvCxnSpPr>
            <a:cxnSpLocks/>
          </p:cNvCxnSpPr>
          <p:nvPr/>
        </p:nvCxnSpPr>
        <p:spPr>
          <a:xfrm flipH="1" flipV="1">
            <a:off x="1709236" y="1432143"/>
            <a:ext cx="2552238" cy="15456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0756259-E465-4E58-A5C9-231F947E449A}"/>
              </a:ext>
            </a:extLst>
          </p:cNvPr>
          <p:cNvCxnSpPr>
            <a:cxnSpLocks/>
          </p:cNvCxnSpPr>
          <p:nvPr/>
        </p:nvCxnSpPr>
        <p:spPr>
          <a:xfrm flipV="1">
            <a:off x="4269974" y="1453677"/>
            <a:ext cx="830978" cy="15241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E6FDE8E-FD66-488E-8709-E88D2A628679}"/>
              </a:ext>
            </a:extLst>
          </p:cNvPr>
          <p:cNvCxnSpPr>
            <a:cxnSpLocks/>
          </p:cNvCxnSpPr>
          <p:nvPr/>
        </p:nvCxnSpPr>
        <p:spPr>
          <a:xfrm flipV="1">
            <a:off x="4290202" y="1889097"/>
            <a:ext cx="2860355" cy="10845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FAA97B7-982E-484E-9587-FA191E23F168}"/>
              </a:ext>
            </a:extLst>
          </p:cNvPr>
          <p:cNvSpPr/>
          <p:nvPr/>
        </p:nvSpPr>
        <p:spPr>
          <a:xfrm>
            <a:off x="3334495" y="2977840"/>
            <a:ext cx="2310722" cy="108456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A8A61A5A-BCEC-48A6-A064-2F22A3E20356}"/>
              </a:ext>
            </a:extLst>
          </p:cNvPr>
          <p:cNvSpPr txBox="1"/>
          <p:nvPr/>
        </p:nvSpPr>
        <p:spPr>
          <a:xfrm>
            <a:off x="3284922" y="2986349"/>
            <a:ext cx="2409868" cy="1131079"/>
          </a:xfrm>
          <a:prstGeom prst="rect">
            <a:avLst/>
          </a:prstGeom>
          <a:noFill/>
        </p:spPr>
        <p:txBody>
          <a:bodyPr wrap="square" rtlCol="0">
            <a:spAutoFit/>
          </a:bodyPr>
          <a:lstStyle/>
          <a:p>
            <a:pPr algn="ctr"/>
            <a:r>
              <a:rPr lang="en-US" sz="1350" b="1" dirty="0">
                <a:solidFill>
                  <a:srgbClr val="FF0000"/>
                </a:solidFill>
              </a:rPr>
              <a:t>If not tallying, AID issues OBJECTIONS and any combination of these three templates  could need a change</a:t>
            </a:r>
          </a:p>
        </p:txBody>
      </p:sp>
      <p:pic>
        <p:nvPicPr>
          <p:cNvPr id="21" name="Picture 10" descr="C:\Users\tdasgupta\AppData\Local\Microsoft\Windows\Temporary Internet Files\Content.IE5\QECY1J48\724px-Office-excel.svg[1].png">
            <a:extLst>
              <a:ext uri="{FF2B5EF4-FFF2-40B4-BE49-F238E27FC236}">
                <a16:creationId xmlns:a16="http://schemas.microsoft.com/office/drawing/2014/main" id="{92CAAE02-ECCD-4011-B16E-6672AAB309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1906" y="4491035"/>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7A942E4-F5DE-491C-B156-0A68F0008026}"/>
              </a:ext>
            </a:extLst>
          </p:cNvPr>
          <p:cNvSpPr txBox="1"/>
          <p:nvPr/>
        </p:nvSpPr>
        <p:spPr>
          <a:xfrm>
            <a:off x="3533057" y="5041933"/>
            <a:ext cx="1974932" cy="669414"/>
          </a:xfrm>
          <a:prstGeom prst="rect">
            <a:avLst/>
          </a:prstGeom>
          <a:noFill/>
        </p:spPr>
        <p:txBody>
          <a:bodyPr wrap="square" rtlCol="0">
            <a:spAutoFit/>
          </a:bodyPr>
          <a:lstStyle/>
          <a:p>
            <a:r>
              <a:rPr lang="en-US" sz="1050" b="1" dirty="0"/>
              <a:t>AR Justification Template </a:t>
            </a:r>
          </a:p>
          <a:p>
            <a:r>
              <a:rPr lang="en-US" sz="900" dirty="0"/>
              <a:t>(Do use this to communicate actions </a:t>
            </a:r>
          </a:p>
          <a:p>
            <a:r>
              <a:rPr lang="en-US" sz="900" dirty="0"/>
              <a:t>that will show up as future changes in the other templates) </a:t>
            </a:r>
          </a:p>
        </p:txBody>
      </p:sp>
      <p:sp>
        <p:nvSpPr>
          <p:cNvPr id="3" name="Slide Number Placeholder 2">
            <a:extLst>
              <a:ext uri="{FF2B5EF4-FFF2-40B4-BE49-F238E27FC236}">
                <a16:creationId xmlns:a16="http://schemas.microsoft.com/office/drawing/2014/main" id="{F31CCE47-4172-44B8-BA72-C17B56227998}"/>
              </a:ext>
            </a:extLst>
          </p:cNvPr>
          <p:cNvSpPr>
            <a:spLocks noGrp="1"/>
          </p:cNvSpPr>
          <p:nvPr>
            <p:ph type="sldNum" sz="quarter" idx="12"/>
          </p:nvPr>
        </p:nvSpPr>
        <p:spPr/>
        <p:txBody>
          <a:bodyPr/>
          <a:lstStyle/>
          <a:p>
            <a:fld id="{62DBCB69-547C-4F68-819F-474A80AB012D}" type="slidenum">
              <a:rPr lang="en-US" smtClean="0"/>
              <a:t>11</a:t>
            </a:fld>
            <a:endParaRPr lang="en-US"/>
          </a:p>
        </p:txBody>
      </p:sp>
    </p:spTree>
    <p:extLst>
      <p:ext uri="{BB962C8B-B14F-4D97-AF65-F5344CB8AC3E}">
        <p14:creationId xmlns:p14="http://schemas.microsoft.com/office/powerpoint/2010/main" val="248235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agnifying glass vector png, Magnifying glass vector png Transparent FREE  for download on WebStockReview 2020">
            <a:extLst>
              <a:ext uri="{FF2B5EF4-FFF2-40B4-BE49-F238E27FC236}">
                <a16:creationId xmlns:a16="http://schemas.microsoft.com/office/drawing/2014/main" id="{25B0D341-5683-4124-9977-E729CF92BD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7862" y="2156403"/>
            <a:ext cx="319396" cy="3193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tdasgupta\AppData\Local\Microsoft\Windows\Temporary Internet Files\Content.IE5\QECY1J48\724px-Office-excel.svg[1].png">
            <a:extLst>
              <a:ext uri="{FF2B5EF4-FFF2-40B4-BE49-F238E27FC236}">
                <a16:creationId xmlns:a16="http://schemas.microsoft.com/office/drawing/2014/main" id="{FD6276A2-B1B2-481D-9F12-74B1A5C0F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E808FB-D996-44BB-8755-717C4E1EE197}"/>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6" name="Picture 10" descr="C:\Users\tdasgupta\AppData\Local\Microsoft\Windows\Temporary Internet Files\Content.IE5\QECY1J48\724px-Office-excel.svg[1].png">
            <a:extLst>
              <a:ext uri="{FF2B5EF4-FFF2-40B4-BE49-F238E27FC236}">
                <a16:creationId xmlns:a16="http://schemas.microsoft.com/office/drawing/2014/main" id="{8461C627-4510-498F-A0E8-4016DF944D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20CB34-148D-4098-B5AB-2F35A0B21C3C}"/>
              </a:ext>
            </a:extLst>
          </p:cNvPr>
          <p:cNvSpPr txBox="1"/>
          <p:nvPr/>
        </p:nvSpPr>
        <p:spPr>
          <a:xfrm>
            <a:off x="5507989" y="925418"/>
            <a:ext cx="2550562" cy="392415"/>
          </a:xfrm>
          <a:prstGeom prst="rect">
            <a:avLst/>
          </a:prstGeom>
          <a:noFill/>
        </p:spPr>
        <p:txBody>
          <a:bodyPr wrap="square" rtlCol="0">
            <a:spAutoFit/>
          </a:bodyPr>
          <a:lstStyle/>
          <a:p>
            <a:r>
              <a:rPr lang="en-US" sz="1050" b="1" dirty="0"/>
              <a:t>ECP/NA Template</a:t>
            </a:r>
          </a:p>
          <a:p>
            <a:r>
              <a:rPr lang="en-US" sz="900" dirty="0"/>
              <a:t>(Detailed Data. NPI &amp; Practicing locations) </a:t>
            </a:r>
          </a:p>
        </p:txBody>
      </p:sp>
      <p:pic>
        <p:nvPicPr>
          <p:cNvPr id="9" name="Picture 8">
            <a:extLst>
              <a:ext uri="{FF2B5EF4-FFF2-40B4-BE49-F238E27FC236}">
                <a16:creationId xmlns:a16="http://schemas.microsoft.com/office/drawing/2014/main" id="{73B295F0-8266-405E-A37F-F93D7F1D6FE2}"/>
              </a:ext>
            </a:extLst>
          </p:cNvPr>
          <p:cNvPicPr>
            <a:picLocks noChangeAspect="1"/>
          </p:cNvPicPr>
          <p:nvPr/>
        </p:nvPicPr>
        <p:blipFill>
          <a:blip r:embed="rId5"/>
          <a:stretch>
            <a:fillRect/>
          </a:stretch>
        </p:blipFill>
        <p:spPr>
          <a:xfrm>
            <a:off x="83976" y="2716054"/>
            <a:ext cx="3250518" cy="3273735"/>
          </a:xfrm>
          <a:prstGeom prst="rect">
            <a:avLst/>
          </a:prstGeom>
          <a:ln>
            <a:noFill/>
          </a:ln>
          <a:effectLst>
            <a:outerShdw blurRad="292100" dist="139700" dir="2700000" algn="tl" rotWithShape="0">
              <a:srgbClr val="333333">
                <a:alpha val="65000"/>
              </a:srgbClr>
            </a:outerShdw>
          </a:effectLst>
        </p:spPr>
      </p:pic>
      <p:pic>
        <p:nvPicPr>
          <p:cNvPr id="10" name="Picture 10" descr="C:\Users\tdasgupta\AppData\Local\Microsoft\Windows\Temporary Internet Files\Content.IE5\QECY1J48\724px-Office-excel.svg[1].png">
            <a:extLst>
              <a:ext uri="{FF2B5EF4-FFF2-40B4-BE49-F238E27FC236}">
                <a16:creationId xmlns:a16="http://schemas.microsoft.com/office/drawing/2014/main" id="{5254AFED-79FA-4960-9E9A-F1E6BBF4A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556" y="150517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AD9271A-7669-4474-819E-524B4C37DAD1}"/>
              </a:ext>
            </a:extLst>
          </p:cNvPr>
          <p:cNvSpPr txBox="1"/>
          <p:nvPr/>
        </p:nvSpPr>
        <p:spPr>
          <a:xfrm>
            <a:off x="7509181" y="1560262"/>
            <a:ext cx="1813049" cy="692497"/>
          </a:xfrm>
          <a:prstGeom prst="rect">
            <a:avLst/>
          </a:prstGeom>
          <a:noFill/>
        </p:spPr>
        <p:txBody>
          <a:bodyPr wrap="square" rtlCol="0">
            <a:spAutoFit/>
          </a:bodyPr>
          <a:lstStyle/>
          <a:p>
            <a:r>
              <a:rPr lang="en-US" sz="1050" b="1" dirty="0"/>
              <a:t>Current Finalized PTNP</a:t>
            </a:r>
          </a:p>
          <a:p>
            <a:r>
              <a:rPr lang="en-US" sz="900" dirty="0"/>
              <a:t>(Industry agreed-to NPI classifications) </a:t>
            </a:r>
          </a:p>
          <a:p>
            <a:endParaRPr lang="en-US" sz="1050" b="1" dirty="0"/>
          </a:p>
        </p:txBody>
      </p:sp>
      <p:pic>
        <p:nvPicPr>
          <p:cNvPr id="13" name="Picture 12">
            <a:extLst>
              <a:ext uri="{FF2B5EF4-FFF2-40B4-BE49-F238E27FC236}">
                <a16:creationId xmlns:a16="http://schemas.microsoft.com/office/drawing/2014/main" id="{B2914B92-A426-4F5D-8308-07151D28CDDF}"/>
              </a:ext>
            </a:extLst>
          </p:cNvPr>
          <p:cNvPicPr>
            <a:picLocks noChangeAspect="1"/>
          </p:cNvPicPr>
          <p:nvPr/>
        </p:nvPicPr>
        <p:blipFill>
          <a:blip r:embed="rId6"/>
          <a:stretch>
            <a:fillRect/>
          </a:stretch>
        </p:blipFill>
        <p:spPr>
          <a:xfrm>
            <a:off x="5536717" y="2799183"/>
            <a:ext cx="3338537" cy="3133399"/>
          </a:xfrm>
          <a:prstGeom prst="rect">
            <a:avLst/>
          </a:prstGeom>
          <a:ln>
            <a:no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E6BD943C-317C-48D1-A3C4-3FAFC71692CA}"/>
              </a:ext>
            </a:extLst>
          </p:cNvPr>
          <p:cNvSpPr/>
          <p:nvPr/>
        </p:nvSpPr>
        <p:spPr>
          <a:xfrm rot="5400000">
            <a:off x="980212" y="1952391"/>
            <a:ext cx="1061561" cy="2130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Arrow: Right 17">
            <a:extLst>
              <a:ext uri="{FF2B5EF4-FFF2-40B4-BE49-F238E27FC236}">
                <a16:creationId xmlns:a16="http://schemas.microsoft.com/office/drawing/2014/main" id="{39DF7B92-36BC-4573-A4C4-B94A033E7ABB}"/>
              </a:ext>
            </a:extLst>
          </p:cNvPr>
          <p:cNvSpPr/>
          <p:nvPr/>
        </p:nvSpPr>
        <p:spPr>
          <a:xfrm rot="5400000">
            <a:off x="7102071" y="2332905"/>
            <a:ext cx="504275" cy="2130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4BD208DF-442B-499F-AC24-A0154848270B}"/>
              </a:ext>
            </a:extLst>
          </p:cNvPr>
          <p:cNvSpPr txBox="1"/>
          <p:nvPr/>
        </p:nvSpPr>
        <p:spPr>
          <a:xfrm>
            <a:off x="7355047" y="2331142"/>
            <a:ext cx="1788953" cy="507831"/>
          </a:xfrm>
          <a:prstGeom prst="rect">
            <a:avLst/>
          </a:prstGeom>
          <a:noFill/>
        </p:spPr>
        <p:txBody>
          <a:bodyPr wrap="square" rtlCol="0">
            <a:spAutoFit/>
          </a:bodyPr>
          <a:lstStyle/>
          <a:p>
            <a:pPr lvl="1"/>
            <a:r>
              <a:rPr lang="en-US" sz="900" dirty="0"/>
              <a:t>Filter by agreed classifications in the PTNP</a:t>
            </a:r>
          </a:p>
        </p:txBody>
      </p:sp>
      <p:sp>
        <p:nvSpPr>
          <p:cNvPr id="2" name="Arrow: Bent 1">
            <a:extLst>
              <a:ext uri="{FF2B5EF4-FFF2-40B4-BE49-F238E27FC236}">
                <a16:creationId xmlns:a16="http://schemas.microsoft.com/office/drawing/2014/main" id="{3616CCE0-74C5-4C06-AF5C-5A865DE8198A}"/>
              </a:ext>
            </a:extLst>
          </p:cNvPr>
          <p:cNvSpPr/>
          <p:nvPr/>
        </p:nvSpPr>
        <p:spPr>
          <a:xfrm rot="10800000" flipH="1">
            <a:off x="5278772" y="1453676"/>
            <a:ext cx="1635854" cy="435420"/>
          </a:xfrm>
          <a:prstGeom prst="bentArrow">
            <a:avLst>
              <a:gd name="adj1" fmla="val 26794"/>
              <a:gd name="adj2" fmla="val 20990"/>
              <a:gd name="adj3" fmla="val 29015"/>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Arrow: Left-Right 15">
            <a:extLst>
              <a:ext uri="{FF2B5EF4-FFF2-40B4-BE49-F238E27FC236}">
                <a16:creationId xmlns:a16="http://schemas.microsoft.com/office/drawing/2014/main" id="{792A3D97-CE26-4874-8481-B23D6F5F3144}"/>
              </a:ext>
            </a:extLst>
          </p:cNvPr>
          <p:cNvSpPr/>
          <p:nvPr/>
        </p:nvSpPr>
        <p:spPr>
          <a:xfrm>
            <a:off x="3428599" y="4040872"/>
            <a:ext cx="2079390" cy="28312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dirty="0"/>
              <a:t>Do these two tally?</a:t>
            </a:r>
          </a:p>
        </p:txBody>
      </p:sp>
      <p:sp>
        <p:nvSpPr>
          <p:cNvPr id="3" name="Rectangle: Rounded Corners 2">
            <a:extLst>
              <a:ext uri="{FF2B5EF4-FFF2-40B4-BE49-F238E27FC236}">
                <a16:creationId xmlns:a16="http://schemas.microsoft.com/office/drawing/2014/main" id="{198CE932-73C6-422F-B101-17BE54F6079A}"/>
              </a:ext>
            </a:extLst>
          </p:cNvPr>
          <p:cNvSpPr/>
          <p:nvPr/>
        </p:nvSpPr>
        <p:spPr>
          <a:xfrm>
            <a:off x="1307339" y="3429000"/>
            <a:ext cx="548793" cy="536713"/>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8BCE8939-668F-4E02-8AB3-C3E1CF6F8EA7}"/>
              </a:ext>
            </a:extLst>
          </p:cNvPr>
          <p:cNvSpPr/>
          <p:nvPr/>
        </p:nvSpPr>
        <p:spPr>
          <a:xfrm>
            <a:off x="450089" y="4097525"/>
            <a:ext cx="548793" cy="953106"/>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Rounded Corners 20">
            <a:extLst>
              <a:ext uri="{FF2B5EF4-FFF2-40B4-BE49-F238E27FC236}">
                <a16:creationId xmlns:a16="http://schemas.microsoft.com/office/drawing/2014/main" id="{B51782DD-5F0D-496B-AF6F-05CE2F4923AE}"/>
              </a:ext>
            </a:extLst>
          </p:cNvPr>
          <p:cNvSpPr/>
          <p:nvPr/>
        </p:nvSpPr>
        <p:spPr>
          <a:xfrm>
            <a:off x="1278909" y="5180326"/>
            <a:ext cx="914222" cy="568964"/>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9E229BAA-A19A-4897-A9CE-70F90DE0F10F}"/>
              </a:ext>
            </a:extLst>
          </p:cNvPr>
          <p:cNvSpPr/>
          <p:nvPr/>
        </p:nvSpPr>
        <p:spPr>
          <a:xfrm>
            <a:off x="6698912" y="3048971"/>
            <a:ext cx="548793" cy="536713"/>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7E2F431F-21C6-4D77-BE43-5E0EA062CE7B}"/>
              </a:ext>
            </a:extLst>
          </p:cNvPr>
          <p:cNvSpPr/>
          <p:nvPr/>
        </p:nvSpPr>
        <p:spPr>
          <a:xfrm>
            <a:off x="5657883" y="3705883"/>
            <a:ext cx="548793" cy="953106"/>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Rounded Corners 24">
            <a:extLst>
              <a:ext uri="{FF2B5EF4-FFF2-40B4-BE49-F238E27FC236}">
                <a16:creationId xmlns:a16="http://schemas.microsoft.com/office/drawing/2014/main" id="{D92CB7B0-BB13-4D82-9B2F-8B36B726406E}"/>
              </a:ext>
            </a:extLst>
          </p:cNvPr>
          <p:cNvSpPr/>
          <p:nvPr/>
        </p:nvSpPr>
        <p:spPr>
          <a:xfrm>
            <a:off x="6643640" y="5080088"/>
            <a:ext cx="914222" cy="568964"/>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Arrow Connector 11">
            <a:extLst>
              <a:ext uri="{FF2B5EF4-FFF2-40B4-BE49-F238E27FC236}">
                <a16:creationId xmlns:a16="http://schemas.microsoft.com/office/drawing/2014/main" id="{F5B372B7-9022-4765-859F-ECF6B30848F7}"/>
              </a:ext>
            </a:extLst>
          </p:cNvPr>
          <p:cNvCxnSpPr/>
          <p:nvPr/>
        </p:nvCxnSpPr>
        <p:spPr>
          <a:xfrm flipV="1">
            <a:off x="1896295" y="3319886"/>
            <a:ext cx="4720418" cy="3130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8201CCF-25F4-44F8-AF2F-3E9024A292F7}"/>
              </a:ext>
            </a:extLst>
          </p:cNvPr>
          <p:cNvCxnSpPr>
            <a:cxnSpLocks/>
          </p:cNvCxnSpPr>
          <p:nvPr/>
        </p:nvCxnSpPr>
        <p:spPr>
          <a:xfrm flipV="1">
            <a:off x="1027611" y="4287709"/>
            <a:ext cx="4630273" cy="31462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C2AA7C5-7F48-4643-BEF3-9FDFAC06AF5B}"/>
              </a:ext>
            </a:extLst>
          </p:cNvPr>
          <p:cNvCxnSpPr>
            <a:cxnSpLocks/>
          </p:cNvCxnSpPr>
          <p:nvPr/>
        </p:nvCxnSpPr>
        <p:spPr>
          <a:xfrm flipV="1">
            <a:off x="2214290" y="5374598"/>
            <a:ext cx="4402423" cy="1203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FD7F08B-91F0-4BAD-99AB-BCE1AE2D0AEA}"/>
              </a:ext>
            </a:extLst>
          </p:cNvPr>
          <p:cNvSpPr/>
          <p:nvPr/>
        </p:nvSpPr>
        <p:spPr>
          <a:xfrm>
            <a:off x="643964" y="5274920"/>
            <a:ext cx="447261" cy="44260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3615D4C1-97D6-400D-9BD3-4515FB81E43B}"/>
              </a:ext>
            </a:extLst>
          </p:cNvPr>
          <p:cNvSpPr/>
          <p:nvPr/>
        </p:nvSpPr>
        <p:spPr>
          <a:xfrm>
            <a:off x="5828964" y="5143486"/>
            <a:ext cx="548792" cy="5216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a:extLst>
              <a:ext uri="{FF2B5EF4-FFF2-40B4-BE49-F238E27FC236}">
                <a16:creationId xmlns:a16="http://schemas.microsoft.com/office/drawing/2014/main" id="{F88E911D-36C6-467A-A8D7-66CA74A5A00B}"/>
              </a:ext>
            </a:extLst>
          </p:cNvPr>
          <p:cNvCxnSpPr>
            <a:cxnSpLocks/>
          </p:cNvCxnSpPr>
          <p:nvPr/>
        </p:nvCxnSpPr>
        <p:spPr>
          <a:xfrm flipV="1">
            <a:off x="1076365" y="5388946"/>
            <a:ext cx="4703942" cy="637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60E312-29B6-4237-89A8-609815AD5A69}"/>
              </a:ext>
            </a:extLst>
          </p:cNvPr>
          <p:cNvSpPr txBox="1"/>
          <p:nvPr/>
        </p:nvSpPr>
        <p:spPr>
          <a:xfrm rot="20292926">
            <a:off x="174253" y="1094117"/>
            <a:ext cx="1332935" cy="300082"/>
          </a:xfrm>
          <a:prstGeom prst="rect">
            <a:avLst/>
          </a:prstGeom>
          <a:noFill/>
        </p:spPr>
        <p:txBody>
          <a:bodyPr wrap="square" rtlCol="0">
            <a:spAutoFit/>
          </a:bodyPr>
          <a:lstStyle/>
          <a:p>
            <a:r>
              <a:rPr lang="en-US" sz="1350" dirty="0">
                <a:solidFill>
                  <a:srgbClr val="FF0000"/>
                </a:solidFill>
                <a:latin typeface="Stencil" panose="040409050D0802020404" pitchFamily="82" charset="0"/>
              </a:rPr>
              <a:t>CORRECTION</a:t>
            </a:r>
          </a:p>
        </p:txBody>
      </p:sp>
      <p:sp>
        <p:nvSpPr>
          <p:cNvPr id="30" name="TextBox 29">
            <a:extLst>
              <a:ext uri="{FF2B5EF4-FFF2-40B4-BE49-F238E27FC236}">
                <a16:creationId xmlns:a16="http://schemas.microsoft.com/office/drawing/2014/main" id="{C1B845C4-1EFE-4714-AF36-D553497C549A}"/>
              </a:ext>
            </a:extLst>
          </p:cNvPr>
          <p:cNvSpPr txBox="1"/>
          <p:nvPr/>
        </p:nvSpPr>
        <p:spPr>
          <a:xfrm rot="20292926">
            <a:off x="4001176" y="960043"/>
            <a:ext cx="1332935" cy="300082"/>
          </a:xfrm>
          <a:prstGeom prst="rect">
            <a:avLst/>
          </a:prstGeom>
          <a:noFill/>
        </p:spPr>
        <p:txBody>
          <a:bodyPr wrap="square" rtlCol="0">
            <a:spAutoFit/>
          </a:bodyPr>
          <a:lstStyle/>
          <a:p>
            <a:r>
              <a:rPr lang="en-US" sz="1350" dirty="0">
                <a:solidFill>
                  <a:srgbClr val="FF0000"/>
                </a:solidFill>
                <a:latin typeface="Stencil" panose="040409050D0802020404" pitchFamily="82" charset="0"/>
              </a:rPr>
              <a:t>CORRECTION</a:t>
            </a:r>
          </a:p>
        </p:txBody>
      </p:sp>
      <p:sp>
        <p:nvSpPr>
          <p:cNvPr id="31" name="TextBox 30">
            <a:extLst>
              <a:ext uri="{FF2B5EF4-FFF2-40B4-BE49-F238E27FC236}">
                <a16:creationId xmlns:a16="http://schemas.microsoft.com/office/drawing/2014/main" id="{28744D82-6E38-4CAE-859A-689A0A182DAF}"/>
              </a:ext>
            </a:extLst>
          </p:cNvPr>
          <p:cNvSpPr txBox="1"/>
          <p:nvPr/>
        </p:nvSpPr>
        <p:spPr>
          <a:xfrm rot="20292926">
            <a:off x="7721365" y="1216893"/>
            <a:ext cx="1332935" cy="300082"/>
          </a:xfrm>
          <a:prstGeom prst="rect">
            <a:avLst/>
          </a:prstGeom>
          <a:noFill/>
        </p:spPr>
        <p:txBody>
          <a:bodyPr wrap="square" rtlCol="0">
            <a:spAutoFit/>
          </a:bodyPr>
          <a:lstStyle/>
          <a:p>
            <a:r>
              <a:rPr lang="en-US" sz="1350" dirty="0">
                <a:solidFill>
                  <a:srgbClr val="FF0000"/>
                </a:solidFill>
                <a:latin typeface="Stencil" panose="040409050D0802020404" pitchFamily="82" charset="0"/>
              </a:rPr>
              <a:t>CORRECTION</a:t>
            </a:r>
          </a:p>
        </p:txBody>
      </p:sp>
      <p:sp>
        <p:nvSpPr>
          <p:cNvPr id="32" name="Rectangle: Rounded Corners 31">
            <a:extLst>
              <a:ext uri="{FF2B5EF4-FFF2-40B4-BE49-F238E27FC236}">
                <a16:creationId xmlns:a16="http://schemas.microsoft.com/office/drawing/2014/main" id="{86D8A9D9-E868-46FF-8951-0D99E944B74A}"/>
              </a:ext>
            </a:extLst>
          </p:cNvPr>
          <p:cNvSpPr/>
          <p:nvPr/>
        </p:nvSpPr>
        <p:spPr>
          <a:xfrm>
            <a:off x="2540582" y="3702117"/>
            <a:ext cx="548793" cy="536713"/>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DA4FE6D4-61F5-4B94-835F-DCDE76058A3B}"/>
              </a:ext>
            </a:extLst>
          </p:cNvPr>
          <p:cNvSpPr/>
          <p:nvPr/>
        </p:nvSpPr>
        <p:spPr>
          <a:xfrm>
            <a:off x="7975127" y="3395324"/>
            <a:ext cx="548793" cy="536713"/>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4" name="Straight Arrow Connector 33">
            <a:extLst>
              <a:ext uri="{FF2B5EF4-FFF2-40B4-BE49-F238E27FC236}">
                <a16:creationId xmlns:a16="http://schemas.microsoft.com/office/drawing/2014/main" id="{E34014D0-4733-4DD7-8EFA-5531D67989C2}"/>
              </a:ext>
            </a:extLst>
          </p:cNvPr>
          <p:cNvCxnSpPr>
            <a:cxnSpLocks/>
          </p:cNvCxnSpPr>
          <p:nvPr/>
        </p:nvCxnSpPr>
        <p:spPr>
          <a:xfrm flipV="1">
            <a:off x="3129538" y="3608866"/>
            <a:ext cx="4845590" cy="2972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ABDC5165-9098-4113-80AA-34DEDD038B65}"/>
              </a:ext>
            </a:extLst>
          </p:cNvPr>
          <p:cNvSpPr/>
          <p:nvPr/>
        </p:nvSpPr>
        <p:spPr>
          <a:xfrm>
            <a:off x="3476483" y="2137327"/>
            <a:ext cx="2173709" cy="448303"/>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solidFill>
                  <a:srgbClr val="FF0000"/>
                </a:solidFill>
              </a:rPr>
              <a:t>Case A: Overly modest?</a:t>
            </a:r>
          </a:p>
        </p:txBody>
      </p:sp>
      <p:sp>
        <p:nvSpPr>
          <p:cNvPr id="37" name="Rectangle: Rounded Corners 36">
            <a:extLst>
              <a:ext uri="{FF2B5EF4-FFF2-40B4-BE49-F238E27FC236}">
                <a16:creationId xmlns:a16="http://schemas.microsoft.com/office/drawing/2014/main" id="{91B333BB-7BE3-4BC9-9F02-61C2126776E0}"/>
              </a:ext>
            </a:extLst>
          </p:cNvPr>
          <p:cNvSpPr/>
          <p:nvPr/>
        </p:nvSpPr>
        <p:spPr>
          <a:xfrm>
            <a:off x="3476483" y="2135934"/>
            <a:ext cx="2173709" cy="448303"/>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solidFill>
                  <a:srgbClr val="FF0000"/>
                </a:solidFill>
              </a:rPr>
              <a:t>Case B: Unsupported claim?</a:t>
            </a:r>
          </a:p>
        </p:txBody>
      </p:sp>
      <p:sp>
        <p:nvSpPr>
          <p:cNvPr id="17" name="Slide Number Placeholder 16">
            <a:extLst>
              <a:ext uri="{FF2B5EF4-FFF2-40B4-BE49-F238E27FC236}">
                <a16:creationId xmlns:a16="http://schemas.microsoft.com/office/drawing/2014/main" id="{88355375-9DAA-4DF3-9F7F-D3916EEA8BA1}"/>
              </a:ext>
            </a:extLst>
          </p:cNvPr>
          <p:cNvSpPr>
            <a:spLocks noGrp="1"/>
          </p:cNvSpPr>
          <p:nvPr>
            <p:ph type="sldNum" sz="quarter" idx="12"/>
          </p:nvPr>
        </p:nvSpPr>
        <p:spPr/>
        <p:txBody>
          <a:bodyPr/>
          <a:lstStyle/>
          <a:p>
            <a:fld id="{62DBCB69-547C-4F68-819F-474A80AB012D}" type="slidenum">
              <a:rPr lang="en-US" smtClean="0"/>
              <a:t>12</a:t>
            </a:fld>
            <a:endParaRPr lang="en-US"/>
          </a:p>
        </p:txBody>
      </p:sp>
    </p:spTree>
    <p:extLst>
      <p:ext uri="{BB962C8B-B14F-4D97-AF65-F5344CB8AC3E}">
        <p14:creationId xmlns:p14="http://schemas.microsoft.com/office/powerpoint/2010/main" val="519300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3"/>
                                        </p:tgtEl>
                                      </p:cBhvr>
                                    </p:animEffect>
                                    <p:set>
                                      <p:cBhvr>
                                        <p:cTn id="67" dur="1" fill="hold">
                                          <p:stCondLst>
                                            <p:cond delay="499"/>
                                          </p:stCondLst>
                                        </p:cTn>
                                        <p:tgtEl>
                                          <p:spTgt spid="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5"/>
                                        </p:tgtEl>
                                      </p:cBhvr>
                                    </p:animEffect>
                                    <p:set>
                                      <p:cBhvr>
                                        <p:cTn id="91" dur="1" fill="hold">
                                          <p:stCondLst>
                                            <p:cond delay="499"/>
                                          </p:stCondLst>
                                        </p:cTn>
                                        <p:tgtEl>
                                          <p:spTgt spid="15"/>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2"/>
                                        </p:tgtEl>
                                      </p:cBhvr>
                                    </p:animEffect>
                                    <p:set>
                                      <p:cBhvr>
                                        <p:cTn id="97" dur="1" fill="hold">
                                          <p:stCondLst>
                                            <p:cond delay="499"/>
                                          </p:stCondLst>
                                        </p:cTn>
                                        <p:tgtEl>
                                          <p:spTgt spid="32"/>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4"/>
                                        </p:tgtEl>
                                      </p:cBhvr>
                                    </p:animEffect>
                                    <p:set>
                                      <p:cBhvr>
                                        <p:cTn id="100" dur="1" fill="hold">
                                          <p:stCondLst>
                                            <p:cond delay="499"/>
                                          </p:stCondLst>
                                        </p:cTn>
                                        <p:tgtEl>
                                          <p:spTgt spid="3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33"/>
                                        </p:tgtEl>
                                      </p:cBhvr>
                                    </p:animEffect>
                                    <p:set>
                                      <p:cBhvr>
                                        <p:cTn id="103" dur="1" fill="hold">
                                          <p:stCondLst>
                                            <p:cond delay="499"/>
                                          </p:stCondLst>
                                        </p:cTn>
                                        <p:tgtEl>
                                          <p:spTgt spid="33"/>
                                        </p:tgtEl>
                                        <p:attrNameLst>
                                          <p:attrName>style.visibility</p:attrName>
                                        </p:attrNameLst>
                                      </p:cBhvr>
                                      <p:to>
                                        <p:strVal val="hidden"/>
                                      </p:to>
                                    </p:set>
                                  </p:childTnLst>
                                </p:cTn>
                              </p:par>
                            </p:childTnLst>
                          </p:cTn>
                        </p:par>
                        <p:par>
                          <p:cTn id="104" fill="hold">
                            <p:stCondLst>
                              <p:cond delay="500"/>
                            </p:stCondLst>
                            <p:childTnLst>
                              <p:par>
                                <p:cTn id="105" presetID="10" presetClass="exit" presetSubtype="0" fill="hold" grpId="1" nodeType="afterEffect">
                                  <p:stCondLst>
                                    <p:cond delay="0"/>
                                  </p:stCondLst>
                                  <p:childTnLst>
                                    <p:animEffect transition="out" filter="fade">
                                      <p:cBhvr>
                                        <p:cTn id="106" dur="500"/>
                                        <p:tgtEl>
                                          <p:spTgt spid="35"/>
                                        </p:tgtEl>
                                      </p:cBhvr>
                                    </p:animEffect>
                                    <p:set>
                                      <p:cBhvr>
                                        <p:cTn id="107" dur="1" fill="hold">
                                          <p:stCondLst>
                                            <p:cond delay="499"/>
                                          </p:stCondLst>
                                        </p:cTn>
                                        <p:tgtEl>
                                          <p:spTgt spid="3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10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fade">
                                      <p:cBhvr>
                                        <p:cTn id="115" dur="500"/>
                                        <p:tgtEl>
                                          <p:spTgt spid="8"/>
                                        </p:tgtEl>
                                      </p:cBhvr>
                                    </p:animEffect>
                                  </p:childTnLst>
                                </p:cTn>
                              </p:par>
                            </p:childTnLst>
                          </p:cTn>
                        </p:par>
                        <p:par>
                          <p:cTn id="116" fill="hold">
                            <p:stCondLst>
                              <p:cond delay="500"/>
                            </p:stCondLst>
                            <p:childTnLst>
                              <p:par>
                                <p:cTn id="117" presetID="10" presetClass="entr" presetSubtype="0" fill="hold" nodeType="after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1000" fill="hold"/>
                                        <p:tgtEl>
                                          <p:spTgt spid="30"/>
                                        </p:tgtEl>
                                        <p:attrNameLst>
                                          <p:attrName>ppt_w</p:attrName>
                                        </p:attrNameLst>
                                      </p:cBhvr>
                                      <p:tavLst>
                                        <p:tav tm="0">
                                          <p:val>
                                            <p:fltVal val="0"/>
                                          </p:val>
                                        </p:tav>
                                        <p:tav tm="100000">
                                          <p:val>
                                            <p:strVal val="#ppt_w"/>
                                          </p:val>
                                        </p:tav>
                                      </p:tavLst>
                                    </p:anim>
                                    <p:anim calcmode="lin" valueType="num">
                                      <p:cBhvr>
                                        <p:cTn id="128" dur="1000" fill="hold"/>
                                        <p:tgtEl>
                                          <p:spTgt spid="30"/>
                                        </p:tgtEl>
                                        <p:attrNameLst>
                                          <p:attrName>ppt_h</p:attrName>
                                        </p:attrNameLst>
                                      </p:cBhvr>
                                      <p:tavLst>
                                        <p:tav tm="0">
                                          <p:val>
                                            <p:fltVal val="0"/>
                                          </p:val>
                                        </p:tav>
                                        <p:tav tm="100000">
                                          <p:val>
                                            <p:strVal val="#ppt_h"/>
                                          </p:val>
                                        </p:tav>
                                      </p:tavLst>
                                    </p:anim>
                                    <p:anim calcmode="lin" valueType="num">
                                      <p:cBhvr>
                                        <p:cTn id="129" dur="1000" fill="hold"/>
                                        <p:tgtEl>
                                          <p:spTgt spid="30"/>
                                        </p:tgtEl>
                                        <p:attrNameLst>
                                          <p:attrName>style.rotation</p:attrName>
                                        </p:attrNameLst>
                                      </p:cBhvr>
                                      <p:tavLst>
                                        <p:tav tm="0">
                                          <p:val>
                                            <p:fltVal val="90"/>
                                          </p:val>
                                        </p:tav>
                                        <p:tav tm="100000">
                                          <p:val>
                                            <p:fltVal val="0"/>
                                          </p:val>
                                        </p:tav>
                                      </p:tavLst>
                                    </p:anim>
                                    <p:animEffect transition="in" filter="fade">
                                      <p:cBhvr>
                                        <p:cTn id="130" dur="1000"/>
                                        <p:tgtEl>
                                          <p:spTgt spid="30"/>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1000" fill="hold"/>
                                        <p:tgtEl>
                                          <p:spTgt spid="31"/>
                                        </p:tgtEl>
                                        <p:attrNameLst>
                                          <p:attrName>ppt_w</p:attrName>
                                        </p:attrNameLst>
                                      </p:cBhvr>
                                      <p:tavLst>
                                        <p:tav tm="0">
                                          <p:val>
                                            <p:fltVal val="0"/>
                                          </p:val>
                                        </p:tav>
                                        <p:tav tm="100000">
                                          <p:val>
                                            <p:strVal val="#ppt_w"/>
                                          </p:val>
                                        </p:tav>
                                      </p:tavLst>
                                    </p:anim>
                                    <p:anim calcmode="lin" valueType="num">
                                      <p:cBhvr>
                                        <p:cTn id="136" dur="1000" fill="hold"/>
                                        <p:tgtEl>
                                          <p:spTgt spid="31"/>
                                        </p:tgtEl>
                                        <p:attrNameLst>
                                          <p:attrName>ppt_h</p:attrName>
                                        </p:attrNameLst>
                                      </p:cBhvr>
                                      <p:tavLst>
                                        <p:tav tm="0">
                                          <p:val>
                                            <p:fltVal val="0"/>
                                          </p:val>
                                        </p:tav>
                                        <p:tav tm="100000">
                                          <p:val>
                                            <p:strVal val="#ppt_h"/>
                                          </p:val>
                                        </p:tav>
                                      </p:tavLst>
                                    </p:anim>
                                    <p:anim calcmode="lin" valueType="num">
                                      <p:cBhvr>
                                        <p:cTn id="137" dur="1000" fill="hold"/>
                                        <p:tgtEl>
                                          <p:spTgt spid="31"/>
                                        </p:tgtEl>
                                        <p:attrNameLst>
                                          <p:attrName>style.rotation</p:attrName>
                                        </p:attrNameLst>
                                      </p:cBhvr>
                                      <p:tavLst>
                                        <p:tav tm="0">
                                          <p:val>
                                            <p:fltVal val="90"/>
                                          </p:val>
                                        </p:tav>
                                        <p:tav tm="100000">
                                          <p:val>
                                            <p:fltVal val="0"/>
                                          </p:val>
                                        </p:tav>
                                      </p:tavLst>
                                    </p:anim>
                                    <p:animEffect transition="in" filter="fade">
                                      <p:cBhvr>
                                        <p:cTn id="138" dur="1000"/>
                                        <p:tgtEl>
                                          <p:spTgt spid="31"/>
                                        </p:tgtEl>
                                      </p:cBhvr>
                                    </p:animEffect>
                                  </p:childTnLst>
                                </p:cTn>
                              </p:par>
                              <p:par>
                                <p:cTn id="139" presetID="10" presetClass="exit" presetSubtype="0" fill="hold" grpId="1" nodeType="withEffect">
                                  <p:stCondLst>
                                    <p:cond delay="0"/>
                                  </p:stCondLst>
                                  <p:childTnLst>
                                    <p:animEffect transition="out" filter="fade">
                                      <p:cBhvr>
                                        <p:cTn id="140" dur="500"/>
                                        <p:tgtEl>
                                          <p:spTgt spid="30"/>
                                        </p:tgtEl>
                                      </p:cBhvr>
                                    </p:animEffect>
                                    <p:set>
                                      <p:cBhvr>
                                        <p:cTn id="141"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0" grpId="0" animBg="1"/>
      <p:bldP spid="20" grpId="1" animBg="1"/>
      <p:bldP spid="21" grpId="0" animBg="1"/>
      <p:bldP spid="21" grpId="1" animBg="1"/>
      <p:bldP spid="23" grpId="0" animBg="1"/>
      <p:bldP spid="23" grpId="1" animBg="1"/>
      <p:bldP spid="24" grpId="0" animBg="1"/>
      <p:bldP spid="24" grpId="1" animBg="1"/>
      <p:bldP spid="25" grpId="0" animBg="1"/>
      <p:bldP spid="25" grpId="1" animBg="1"/>
      <p:bldP spid="8" grpId="0" animBg="1"/>
      <p:bldP spid="28" grpId="0" animBg="1"/>
      <p:bldP spid="15" grpId="0"/>
      <p:bldP spid="15" grpId="1"/>
      <p:bldP spid="30" grpId="0"/>
      <p:bldP spid="30" grpId="1"/>
      <p:bldP spid="31" grpId="0"/>
      <p:bldP spid="32" grpId="0" animBg="1"/>
      <p:bldP spid="32" grpId="1" animBg="1"/>
      <p:bldP spid="33" grpId="0" animBg="1"/>
      <p:bldP spid="33" grpId="1" animBg="1"/>
      <p:bldP spid="35" grpId="0" animBg="1"/>
      <p:bldP spid="35" grpId="1"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746AEEF2-5C02-449D-B934-E4ED4A5D21F5}"/>
              </a:ext>
            </a:extLst>
          </p:cNvPr>
          <p:cNvPicPr>
            <a:picLocks noChangeAspect="1"/>
          </p:cNvPicPr>
          <p:nvPr/>
        </p:nvPicPr>
        <p:blipFill>
          <a:blip r:embed="rId2"/>
          <a:stretch>
            <a:fillRect/>
          </a:stretch>
        </p:blipFill>
        <p:spPr>
          <a:xfrm>
            <a:off x="5360278" y="2875786"/>
            <a:ext cx="3783722" cy="3114003"/>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00CAE02A-3B8D-4F42-AA6E-CC371E3921BF}"/>
              </a:ext>
            </a:extLst>
          </p:cNvPr>
          <p:cNvPicPr>
            <a:picLocks noChangeAspect="1"/>
          </p:cNvPicPr>
          <p:nvPr/>
        </p:nvPicPr>
        <p:blipFill rotWithShape="1">
          <a:blip r:embed="rId3"/>
          <a:srcRect r="5713"/>
          <a:stretch/>
        </p:blipFill>
        <p:spPr>
          <a:xfrm>
            <a:off x="90385" y="2691139"/>
            <a:ext cx="3250518" cy="3261587"/>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FA119BD3-C2DE-41F2-B464-6BAB8CD64527}"/>
              </a:ext>
            </a:extLst>
          </p:cNvPr>
          <p:cNvSpPr txBox="1"/>
          <p:nvPr/>
        </p:nvSpPr>
        <p:spPr>
          <a:xfrm>
            <a:off x="1805093" y="1900973"/>
            <a:ext cx="5752769" cy="369332"/>
          </a:xfrm>
          <a:prstGeom prst="rect">
            <a:avLst/>
          </a:prstGeom>
          <a:noFill/>
        </p:spPr>
        <p:txBody>
          <a:bodyPr wrap="square" rtlCol="0">
            <a:spAutoFit/>
          </a:bodyPr>
          <a:lstStyle/>
          <a:p>
            <a:r>
              <a:rPr lang="en-US" dirty="0">
                <a:latin typeface="Arial Black" panose="020B0A04020102020204" pitchFamily="34" charset="0"/>
              </a:rPr>
              <a:t>Review of Acute Care Licensed Hospitals</a:t>
            </a:r>
          </a:p>
        </p:txBody>
      </p:sp>
      <p:sp>
        <p:nvSpPr>
          <p:cNvPr id="21" name="Rectangle: Rounded Corners 20">
            <a:extLst>
              <a:ext uri="{FF2B5EF4-FFF2-40B4-BE49-F238E27FC236}">
                <a16:creationId xmlns:a16="http://schemas.microsoft.com/office/drawing/2014/main" id="{40800654-9D6E-4D7A-8202-E6CF95E86AAB}"/>
              </a:ext>
            </a:extLst>
          </p:cNvPr>
          <p:cNvSpPr/>
          <p:nvPr/>
        </p:nvSpPr>
        <p:spPr>
          <a:xfrm>
            <a:off x="7065628" y="3104363"/>
            <a:ext cx="492234" cy="518590"/>
          </a:xfrm>
          <a:prstGeom prst="roundRect">
            <a:avLst/>
          </a:prstGeom>
          <a:noFill/>
          <a:ln w="41275">
            <a:solidFill>
              <a:schemeClr val="accent4">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20793E98-8121-4E0D-B942-2313CBA5D015}"/>
              </a:ext>
            </a:extLst>
          </p:cNvPr>
          <p:cNvSpPr/>
          <p:nvPr/>
        </p:nvSpPr>
        <p:spPr>
          <a:xfrm>
            <a:off x="6537152" y="5404325"/>
            <a:ext cx="492234" cy="518590"/>
          </a:xfrm>
          <a:prstGeom prst="roundRect">
            <a:avLst/>
          </a:prstGeom>
          <a:noFill/>
          <a:ln w="41275">
            <a:solidFill>
              <a:schemeClr val="accent4">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51D55B62-15AE-4219-829B-C640E29936FB}"/>
              </a:ext>
            </a:extLst>
          </p:cNvPr>
          <p:cNvSpPr/>
          <p:nvPr/>
        </p:nvSpPr>
        <p:spPr>
          <a:xfrm>
            <a:off x="7310386" y="4697732"/>
            <a:ext cx="912215" cy="518590"/>
          </a:xfrm>
          <a:prstGeom prst="roundRect">
            <a:avLst/>
          </a:prstGeom>
          <a:noFill/>
          <a:ln w="41275">
            <a:solidFill>
              <a:schemeClr val="accent4">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Arrow: Left-Right 15">
            <a:extLst>
              <a:ext uri="{FF2B5EF4-FFF2-40B4-BE49-F238E27FC236}">
                <a16:creationId xmlns:a16="http://schemas.microsoft.com/office/drawing/2014/main" id="{792A3D97-CE26-4874-8481-B23D6F5F3144}"/>
              </a:ext>
            </a:extLst>
          </p:cNvPr>
          <p:cNvSpPr/>
          <p:nvPr/>
        </p:nvSpPr>
        <p:spPr>
          <a:xfrm>
            <a:off x="3428599" y="4040872"/>
            <a:ext cx="2079390" cy="28312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dirty="0"/>
              <a:t>Do these two tally?</a:t>
            </a:r>
          </a:p>
        </p:txBody>
      </p:sp>
      <p:cxnSp>
        <p:nvCxnSpPr>
          <p:cNvPr id="28" name="Straight Arrow Connector 27">
            <a:extLst>
              <a:ext uri="{FF2B5EF4-FFF2-40B4-BE49-F238E27FC236}">
                <a16:creationId xmlns:a16="http://schemas.microsoft.com/office/drawing/2014/main" id="{6F4BB89F-0F61-4347-B3AD-B3B7F3F7E614}"/>
              </a:ext>
            </a:extLst>
          </p:cNvPr>
          <p:cNvCxnSpPr>
            <a:cxnSpLocks/>
          </p:cNvCxnSpPr>
          <p:nvPr/>
        </p:nvCxnSpPr>
        <p:spPr>
          <a:xfrm flipV="1">
            <a:off x="2075893" y="4944422"/>
            <a:ext cx="5234493" cy="51776"/>
          </a:xfrm>
          <a:prstGeom prst="straightConnector1">
            <a:avLst/>
          </a:prstGeom>
          <a:ln w="381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B2EBE63-25D0-47F9-AEFF-852CD477DBA6}"/>
              </a:ext>
            </a:extLst>
          </p:cNvPr>
          <p:cNvPicPr>
            <a:picLocks noChangeAspect="1"/>
          </p:cNvPicPr>
          <p:nvPr/>
        </p:nvPicPr>
        <p:blipFill>
          <a:blip r:embed="rId4"/>
          <a:stretch>
            <a:fillRect/>
          </a:stretch>
        </p:blipFill>
        <p:spPr>
          <a:xfrm>
            <a:off x="2311759" y="920564"/>
            <a:ext cx="3984206" cy="3410349"/>
          </a:xfrm>
          <a:prstGeom prst="rect">
            <a:avLst/>
          </a:prstGeom>
          <a:ln>
            <a:noFill/>
          </a:ln>
          <a:effectLst>
            <a:outerShdw blurRad="292100" dist="139700" dir="2700000" algn="tl" rotWithShape="0">
              <a:srgbClr val="333333">
                <a:alpha val="65000"/>
              </a:srgbClr>
            </a:outerShdw>
          </a:effectLst>
        </p:spPr>
      </p:pic>
      <p:cxnSp>
        <p:nvCxnSpPr>
          <p:cNvPr id="32" name="Straight Arrow Connector 31">
            <a:extLst>
              <a:ext uri="{FF2B5EF4-FFF2-40B4-BE49-F238E27FC236}">
                <a16:creationId xmlns:a16="http://schemas.microsoft.com/office/drawing/2014/main" id="{49459CCD-D44E-45EF-B347-8A6CA59496D3}"/>
              </a:ext>
            </a:extLst>
          </p:cNvPr>
          <p:cNvCxnSpPr>
            <a:cxnSpLocks/>
            <a:endCxn id="23" idx="1"/>
          </p:cNvCxnSpPr>
          <p:nvPr/>
        </p:nvCxnSpPr>
        <p:spPr>
          <a:xfrm flipV="1">
            <a:off x="1410547" y="5663620"/>
            <a:ext cx="5126606" cy="103803"/>
          </a:xfrm>
          <a:prstGeom prst="straightConnector1">
            <a:avLst/>
          </a:prstGeom>
          <a:ln w="381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680D8C-FF92-459E-BE36-2ABD3627E53A}"/>
              </a:ext>
            </a:extLst>
          </p:cNvPr>
          <p:cNvCxnSpPr>
            <a:cxnSpLocks/>
          </p:cNvCxnSpPr>
          <p:nvPr/>
        </p:nvCxnSpPr>
        <p:spPr>
          <a:xfrm flipH="1" flipV="1">
            <a:off x="4572001" y="1833658"/>
            <a:ext cx="2457386" cy="1270705"/>
          </a:xfrm>
          <a:prstGeom prst="straightConnector1">
            <a:avLst/>
          </a:prstGeom>
          <a:ln w="381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44F3404-3CF7-41F8-AAFA-911F920023D7}"/>
              </a:ext>
            </a:extLst>
          </p:cNvPr>
          <p:cNvCxnSpPr>
            <a:cxnSpLocks/>
          </p:cNvCxnSpPr>
          <p:nvPr/>
        </p:nvCxnSpPr>
        <p:spPr>
          <a:xfrm flipH="1" flipV="1">
            <a:off x="5216078" y="3251266"/>
            <a:ext cx="2094308" cy="1446466"/>
          </a:xfrm>
          <a:prstGeom prst="straightConnector1">
            <a:avLst/>
          </a:prstGeom>
          <a:ln w="381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902256DC-B453-4A17-9D43-DF5943039399}"/>
              </a:ext>
            </a:extLst>
          </p:cNvPr>
          <p:cNvSpPr/>
          <p:nvPr/>
        </p:nvSpPr>
        <p:spPr>
          <a:xfrm>
            <a:off x="4036944" y="1456375"/>
            <a:ext cx="492234" cy="518590"/>
          </a:xfrm>
          <a:prstGeom prst="roundRect">
            <a:avLst/>
          </a:prstGeom>
          <a:noFill/>
          <a:ln w="41275">
            <a:solidFill>
              <a:schemeClr val="accent4">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20F1FCD2-0E52-462E-AD12-008714760F6C}"/>
              </a:ext>
            </a:extLst>
          </p:cNvPr>
          <p:cNvSpPr/>
          <p:nvPr/>
        </p:nvSpPr>
        <p:spPr>
          <a:xfrm>
            <a:off x="3514312" y="3336979"/>
            <a:ext cx="492234" cy="518590"/>
          </a:xfrm>
          <a:prstGeom prst="roundRect">
            <a:avLst/>
          </a:prstGeom>
          <a:noFill/>
          <a:ln w="41275">
            <a:solidFill>
              <a:schemeClr val="accent4">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7B248214-8190-4E14-B295-248837F2B926}"/>
              </a:ext>
            </a:extLst>
          </p:cNvPr>
          <p:cNvSpPr/>
          <p:nvPr/>
        </p:nvSpPr>
        <p:spPr>
          <a:xfrm>
            <a:off x="4432434" y="2732676"/>
            <a:ext cx="783644" cy="518590"/>
          </a:xfrm>
          <a:prstGeom prst="roundRect">
            <a:avLst/>
          </a:prstGeom>
          <a:noFill/>
          <a:ln w="41275">
            <a:solidFill>
              <a:schemeClr val="accent4">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9" name="Straight Arrow Connector 38">
            <a:extLst>
              <a:ext uri="{FF2B5EF4-FFF2-40B4-BE49-F238E27FC236}">
                <a16:creationId xmlns:a16="http://schemas.microsoft.com/office/drawing/2014/main" id="{E2B50BEB-454B-4A3C-AE0B-6EBEC739B4B3}"/>
              </a:ext>
            </a:extLst>
          </p:cNvPr>
          <p:cNvCxnSpPr>
            <a:cxnSpLocks/>
          </p:cNvCxnSpPr>
          <p:nvPr/>
        </p:nvCxnSpPr>
        <p:spPr>
          <a:xfrm flipH="1" flipV="1">
            <a:off x="4006546" y="3855570"/>
            <a:ext cx="2530607" cy="1607369"/>
          </a:xfrm>
          <a:prstGeom prst="straightConnector1">
            <a:avLst/>
          </a:prstGeom>
          <a:ln w="381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09E33DB-4AD1-4A8A-870A-4D9D49A0880F}"/>
              </a:ext>
            </a:extLst>
          </p:cNvPr>
          <p:cNvCxnSpPr>
            <a:cxnSpLocks/>
            <a:endCxn id="21" idx="1"/>
          </p:cNvCxnSpPr>
          <p:nvPr/>
        </p:nvCxnSpPr>
        <p:spPr>
          <a:xfrm flipV="1">
            <a:off x="1854459" y="3363658"/>
            <a:ext cx="5211169" cy="291243"/>
          </a:xfrm>
          <a:prstGeom prst="straightConnector1">
            <a:avLst/>
          </a:prstGeom>
          <a:ln w="381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8E04F5BD-B08D-46C3-9C7F-3C6ADF8B047D}"/>
              </a:ext>
            </a:extLst>
          </p:cNvPr>
          <p:cNvSpPr/>
          <p:nvPr/>
        </p:nvSpPr>
        <p:spPr>
          <a:xfrm>
            <a:off x="6837718" y="2229689"/>
            <a:ext cx="2173709" cy="448303"/>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solidFill>
                  <a:srgbClr val="FF0000"/>
                </a:solidFill>
              </a:rPr>
              <a:t>Case C: Lacking contracts ?</a:t>
            </a:r>
          </a:p>
        </p:txBody>
      </p:sp>
      <p:sp>
        <p:nvSpPr>
          <p:cNvPr id="26" name="TextBox 25">
            <a:extLst>
              <a:ext uri="{FF2B5EF4-FFF2-40B4-BE49-F238E27FC236}">
                <a16:creationId xmlns:a16="http://schemas.microsoft.com/office/drawing/2014/main" id="{406997F5-E21B-41B8-A847-27D66431455C}"/>
              </a:ext>
            </a:extLst>
          </p:cNvPr>
          <p:cNvSpPr txBox="1"/>
          <p:nvPr/>
        </p:nvSpPr>
        <p:spPr>
          <a:xfrm>
            <a:off x="6295965" y="913513"/>
            <a:ext cx="4786161" cy="300082"/>
          </a:xfrm>
          <a:prstGeom prst="rect">
            <a:avLst/>
          </a:prstGeom>
          <a:noFill/>
        </p:spPr>
        <p:txBody>
          <a:bodyPr wrap="square">
            <a:spAutoFit/>
          </a:bodyPr>
          <a:lstStyle/>
          <a:p>
            <a:r>
              <a:rPr lang="en-US" sz="1350" u="sng" dirty="0">
                <a:solidFill>
                  <a:srgbClr val="0563C1"/>
                </a:solidFill>
                <a:latin typeface="Calibri" panose="020F0502020204030204" pitchFamily="34" charset="0"/>
                <a:ea typeface="Calibri" panose="020F0502020204030204" pitchFamily="34" charset="0"/>
                <a:hlinkClick r:id="rId5"/>
              </a:rPr>
              <a:t>https://tinyurl.com/y6jg4wgr</a:t>
            </a:r>
            <a:endParaRPr lang="en-US" sz="1350" dirty="0"/>
          </a:p>
        </p:txBody>
      </p:sp>
      <p:sp>
        <p:nvSpPr>
          <p:cNvPr id="2" name="Slide Number Placeholder 1">
            <a:extLst>
              <a:ext uri="{FF2B5EF4-FFF2-40B4-BE49-F238E27FC236}">
                <a16:creationId xmlns:a16="http://schemas.microsoft.com/office/drawing/2014/main" id="{680A7988-3C5C-486D-92E9-58F019D67593}"/>
              </a:ext>
            </a:extLst>
          </p:cNvPr>
          <p:cNvSpPr>
            <a:spLocks noGrp="1"/>
          </p:cNvSpPr>
          <p:nvPr>
            <p:ph type="sldNum" sz="quarter" idx="12"/>
          </p:nvPr>
        </p:nvSpPr>
        <p:spPr/>
        <p:txBody>
          <a:bodyPr/>
          <a:lstStyle/>
          <a:p>
            <a:fld id="{62DBCB69-547C-4F68-819F-474A80AB012D}" type="slidenum">
              <a:rPr lang="en-US" smtClean="0"/>
              <a:t>13</a:t>
            </a:fld>
            <a:endParaRPr lang="en-US"/>
          </a:p>
        </p:txBody>
      </p:sp>
    </p:spTree>
    <p:extLst>
      <p:ext uri="{BB962C8B-B14F-4D97-AF65-F5344CB8AC3E}">
        <p14:creationId xmlns:p14="http://schemas.microsoft.com/office/powerpoint/2010/main" val="4252537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xit" presetSubtype="0" fill="hold" grpId="0" nodeType="with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00"/>
                            </p:stCondLst>
                            <p:childTnLst>
                              <p:par>
                                <p:cTn id="49" presetID="53" presetClass="entr" presetSubtype="16"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Effect transition="in" filter="fade">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xit" presetSubtype="0" fill="hold" nodeType="withEffect">
                                  <p:stCondLst>
                                    <p:cond delay="0"/>
                                  </p:stCondLst>
                                  <p:childTnLst>
                                    <p:animEffect transition="out" filter="fade">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animBg="1"/>
      <p:bldP spid="24" grpId="0" animBg="1"/>
      <p:bldP spid="16" grpId="0" animBg="1"/>
      <p:bldP spid="33" grpId="0" animBg="1"/>
      <p:bldP spid="34" grpId="0" animBg="1"/>
      <p:bldP spid="35" grpId="0" animBg="1"/>
      <p:bldP spid="22"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44E2-94E4-4454-BC0F-5130AE41ACD1}"/>
              </a:ext>
            </a:extLst>
          </p:cNvPr>
          <p:cNvSpPr>
            <a:spLocks noGrp="1"/>
          </p:cNvSpPr>
          <p:nvPr>
            <p:ph type="title"/>
          </p:nvPr>
        </p:nvSpPr>
        <p:spPr/>
        <p:txBody>
          <a:bodyPr>
            <a:normAutofit fontScale="90000"/>
          </a:bodyPr>
          <a:lstStyle/>
          <a:p>
            <a:r>
              <a:rPr lang="en-US" dirty="0"/>
              <a:t>Issuer actions expected for common objections.</a:t>
            </a:r>
          </a:p>
        </p:txBody>
      </p:sp>
      <p:sp>
        <p:nvSpPr>
          <p:cNvPr id="3" name="Content Placeholder 2">
            <a:extLst>
              <a:ext uri="{FF2B5EF4-FFF2-40B4-BE49-F238E27FC236}">
                <a16:creationId xmlns:a16="http://schemas.microsoft.com/office/drawing/2014/main" id="{76778239-DADE-4864-A94E-603DACAB87A5}"/>
              </a:ext>
            </a:extLst>
          </p:cNvPr>
          <p:cNvSpPr>
            <a:spLocks noGrp="1"/>
          </p:cNvSpPr>
          <p:nvPr>
            <p:ph idx="1"/>
          </p:nvPr>
        </p:nvSpPr>
        <p:spPr/>
        <p:txBody>
          <a:bodyPr>
            <a:normAutofit fontScale="92500" lnSpcReduction="20000"/>
          </a:bodyPr>
          <a:lstStyle/>
          <a:p>
            <a:pPr>
              <a:spcBef>
                <a:spcPts val="0"/>
              </a:spcBef>
            </a:pPr>
            <a:r>
              <a:rPr lang="en-US" sz="1575" b="1" dirty="0">
                <a:solidFill>
                  <a:srgbClr val="000000"/>
                </a:solidFill>
                <a:latin typeface="Calibri" panose="020F0502020204030204" pitchFamily="34" charset="0"/>
                <a:ea typeface="Calibri" panose="020F0502020204030204" pitchFamily="34" charset="0"/>
              </a:rPr>
              <a:t>Case A: Overly modest? </a:t>
            </a:r>
            <a:r>
              <a:rPr lang="en-US" sz="1575" dirty="0">
                <a:solidFill>
                  <a:srgbClr val="000000"/>
                </a:solidFill>
                <a:latin typeface="Calibri" panose="020F0502020204030204" pitchFamily="34" charset="0"/>
                <a:ea typeface="Calibri" panose="020F0502020204030204" pitchFamily="34" charset="0"/>
              </a:rPr>
              <a:t>The issuer has better access statistics than reported in the AR Specialty Access template. The issuer should take advantage of providers reported in the ECP/NA template but apparently ignored in the calculation of county access statistics for the counties referred to. They should make corrections as required and resubmit the AR Specialty Access template.</a:t>
            </a:r>
          </a:p>
          <a:p>
            <a:pPr>
              <a:spcBef>
                <a:spcPts val="0"/>
              </a:spcBef>
            </a:pPr>
            <a:endParaRPr lang="en-US" sz="1575" dirty="0">
              <a:solidFill>
                <a:srgbClr val="000000"/>
              </a:solidFill>
              <a:latin typeface="Calibri" panose="020F0502020204030204" pitchFamily="34" charset="0"/>
              <a:ea typeface="Calibri" panose="020F0502020204030204" pitchFamily="34" charset="0"/>
            </a:endParaRPr>
          </a:p>
          <a:p>
            <a:pPr>
              <a:spcBef>
                <a:spcPts val="0"/>
              </a:spcBef>
            </a:pPr>
            <a:r>
              <a:rPr lang="en-US" sz="1575" b="1" dirty="0">
                <a:solidFill>
                  <a:srgbClr val="000000"/>
                </a:solidFill>
                <a:latin typeface="Calibri" panose="020F0502020204030204" pitchFamily="34" charset="0"/>
                <a:ea typeface="Calibri" panose="020F0502020204030204" pitchFamily="34" charset="0"/>
              </a:rPr>
              <a:t>Case B: Unsupported claim? </a:t>
            </a:r>
            <a:r>
              <a:rPr lang="en-US" sz="1575" dirty="0">
                <a:solidFill>
                  <a:srgbClr val="000000"/>
                </a:solidFill>
                <a:latin typeface="Calibri" panose="020F0502020204030204" pitchFamily="34" charset="0"/>
                <a:ea typeface="Calibri" panose="020F0502020204030204" pitchFamily="34" charset="0"/>
              </a:rPr>
              <a:t>The average distance access statistics  furnished in the AR Specialty Access template for the “provider type- County” combination is not supported by detailed data (provider NPI &amp; practicing Address) in the ECP/NA template. In other words the statistic appears too rosy.  There are two likely possibilities why this may have happened – A)The issuer has used providers within its network in its access calculations, who *do* exist in the PTNP, but have not been reported in the ECP/NA template – In that case the issuer has to update the ECP/NA template to include those providers and resubmit to AID -OR- B) The issuer has used some providers that do not exist in the PTNP – In that case the company will need to engage in the PTNP process and argue for their inclusion in the provider type category leading to the eventual change in PTNP, if their industry peers agree with the PTNP change.</a:t>
            </a:r>
          </a:p>
          <a:p>
            <a:pPr>
              <a:spcBef>
                <a:spcPts val="0"/>
              </a:spcBef>
            </a:pPr>
            <a:endParaRPr lang="en-US" sz="1575" dirty="0">
              <a:latin typeface="Calibri" panose="020F0502020204030204" pitchFamily="34" charset="0"/>
              <a:ea typeface="Calibri" panose="020F0502020204030204" pitchFamily="34" charset="0"/>
            </a:endParaRPr>
          </a:p>
          <a:p>
            <a:pPr>
              <a:spcBef>
                <a:spcPts val="0"/>
              </a:spcBef>
            </a:pPr>
            <a:r>
              <a:rPr lang="en-US" sz="1575" b="1" dirty="0">
                <a:latin typeface="Calibri" panose="020F0502020204030204" pitchFamily="34" charset="0"/>
                <a:ea typeface="Calibri" panose="020F0502020204030204" pitchFamily="34" charset="0"/>
              </a:rPr>
              <a:t>Case C: Lacking contracts? </a:t>
            </a:r>
            <a:r>
              <a:rPr lang="en-US" sz="1575" dirty="0">
                <a:latin typeface="Calibri" panose="020F0502020204030204" pitchFamily="34" charset="0"/>
                <a:ea typeface="Calibri" panose="020F0502020204030204" pitchFamily="34" charset="0"/>
              </a:rPr>
              <a:t>Other issuers have providers in or around this county (may be in bordering state counties) who could be contracted with to improve network access. NPI, name and addresses can be obtained from the provider-type practicing location visualization created by using data aggregated from all issuers (refer </a:t>
            </a:r>
            <a:r>
              <a:rPr lang="en-US" sz="1575" u="sng" dirty="0">
                <a:solidFill>
                  <a:srgbClr val="0563C1"/>
                </a:solidFill>
                <a:latin typeface="Calibri" panose="020F0502020204030204" pitchFamily="34" charset="0"/>
                <a:ea typeface="Calibri" panose="020F0502020204030204" pitchFamily="34" charset="0"/>
                <a:hlinkClick r:id="rId2"/>
              </a:rPr>
              <a:t>https://tinyurl.com/y6jg4wgr</a:t>
            </a:r>
            <a:r>
              <a:rPr lang="en-US" sz="1575" dirty="0">
                <a:latin typeface="Calibri" panose="020F0502020204030204" pitchFamily="34" charset="0"/>
                <a:ea typeface="Calibri" panose="020F0502020204030204" pitchFamily="34" charset="0"/>
              </a:rPr>
              <a:t>). The company should determine if providers in or close to these areas are incorrectly classified and take either of two actions A) if they are determined to be incorrectly classified, the issuer should argue for their removal from the provider type classification through the next round of the PTNP process -OR- B) if the providers are determined to be correctly classified, the company should attempt to contract with the providers.</a:t>
            </a:r>
          </a:p>
          <a:p>
            <a:pPr marL="0">
              <a:spcBef>
                <a:spcPts val="0"/>
              </a:spcBef>
            </a:pPr>
            <a:endParaRPr lang="en-US" sz="2400" dirty="0">
              <a:solidFill>
                <a:srgbClr val="000000"/>
              </a:solidFill>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2E4B7B53-763E-4277-A75D-3AF960A39D94}"/>
              </a:ext>
            </a:extLst>
          </p:cNvPr>
          <p:cNvSpPr>
            <a:spLocks noGrp="1"/>
          </p:cNvSpPr>
          <p:nvPr>
            <p:ph type="sldNum" sz="quarter" idx="12"/>
          </p:nvPr>
        </p:nvSpPr>
        <p:spPr/>
        <p:txBody>
          <a:bodyPr/>
          <a:lstStyle/>
          <a:p>
            <a:fld id="{62DBCB69-547C-4F68-819F-474A80AB012D}" type="slidenum">
              <a:rPr lang="en-US" smtClean="0"/>
              <a:t>14</a:t>
            </a:fld>
            <a:endParaRPr lang="en-US"/>
          </a:p>
        </p:txBody>
      </p:sp>
    </p:spTree>
    <p:extLst>
      <p:ext uri="{BB962C8B-B14F-4D97-AF65-F5344CB8AC3E}">
        <p14:creationId xmlns:p14="http://schemas.microsoft.com/office/powerpoint/2010/main" val="58515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Overview of phases</a:t>
            </a:r>
            <a:endParaRPr lang="en-US" sz="2000" dirty="0"/>
          </a:p>
        </p:txBody>
      </p:sp>
      <p:sp>
        <p:nvSpPr>
          <p:cNvPr id="6" name="Text Placeholder 5"/>
          <p:cNvSpPr>
            <a:spLocks noGrp="1"/>
          </p:cNvSpPr>
          <p:nvPr>
            <p:ph type="body" idx="1"/>
          </p:nvPr>
        </p:nvSpPr>
        <p:spPr/>
        <p:txBody>
          <a:bodyPr/>
          <a:lstStyle/>
          <a:p>
            <a:r>
              <a:rPr lang="en-US" dirty="0"/>
              <a:t>Network Adequacy Review  </a:t>
            </a:r>
          </a:p>
        </p:txBody>
      </p:sp>
      <p:sp>
        <p:nvSpPr>
          <p:cNvPr id="4" name="Slide Number Placeholder 3"/>
          <p:cNvSpPr>
            <a:spLocks noGrp="1"/>
          </p:cNvSpPr>
          <p:nvPr>
            <p:ph type="sldNum" sz="quarter" idx="12"/>
          </p:nvPr>
        </p:nvSpPr>
        <p:spPr/>
        <p:txBody>
          <a:bodyPr/>
          <a:lstStyle/>
          <a:p>
            <a:fld id="{62DBCB69-547C-4F68-819F-474A80AB012D}" type="slidenum">
              <a:rPr lang="en-US" smtClean="0"/>
              <a:t>15</a:t>
            </a:fld>
            <a:endParaRPr lang="en-US"/>
          </a:p>
        </p:txBody>
      </p:sp>
    </p:spTree>
    <p:extLst>
      <p:ext uri="{BB962C8B-B14F-4D97-AF65-F5344CB8AC3E}">
        <p14:creationId xmlns:p14="http://schemas.microsoft.com/office/powerpoint/2010/main" val="57836197"/>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99DABF8-8219-472B-BB9D-DE6B69E33381}"/>
              </a:ext>
            </a:extLst>
          </p:cNvPr>
          <p:cNvSpPr/>
          <p:nvPr/>
        </p:nvSpPr>
        <p:spPr>
          <a:xfrm>
            <a:off x="5212556" y="923386"/>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a:extLst>
              <a:ext uri="{FF2B5EF4-FFF2-40B4-BE49-F238E27FC236}">
                <a16:creationId xmlns:a16="http://schemas.microsoft.com/office/drawing/2014/main" id="{33115942-50D0-4959-BA82-EE89E7F08A37}"/>
              </a:ext>
            </a:extLst>
          </p:cNvPr>
          <p:cNvSpPr/>
          <p:nvPr/>
        </p:nvSpPr>
        <p:spPr>
          <a:xfrm>
            <a:off x="6616148" y="3062899"/>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a16="http://schemas.microsoft.com/office/drawing/2014/main" id="{CCFBC394-AB4C-478A-A682-7C6427B41DD6}"/>
              </a:ext>
            </a:extLst>
          </p:cNvPr>
          <p:cNvSpPr/>
          <p:nvPr/>
        </p:nvSpPr>
        <p:spPr>
          <a:xfrm>
            <a:off x="5252415" y="5408344"/>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Oval 12">
            <a:extLst>
              <a:ext uri="{FF2B5EF4-FFF2-40B4-BE49-F238E27FC236}">
                <a16:creationId xmlns:a16="http://schemas.microsoft.com/office/drawing/2014/main" id="{9FBB9AD7-BE92-4D6D-AD5B-1865C0B4A429}"/>
              </a:ext>
            </a:extLst>
          </p:cNvPr>
          <p:cNvSpPr/>
          <p:nvPr/>
        </p:nvSpPr>
        <p:spPr>
          <a:xfrm>
            <a:off x="1304387" y="3170622"/>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Oval 8">
            <a:extLst>
              <a:ext uri="{FF2B5EF4-FFF2-40B4-BE49-F238E27FC236}">
                <a16:creationId xmlns:a16="http://schemas.microsoft.com/office/drawing/2014/main" id="{1820C77E-AA5C-4BB4-ACC2-706F0C77C5FE}"/>
              </a:ext>
            </a:extLst>
          </p:cNvPr>
          <p:cNvSpPr/>
          <p:nvPr/>
        </p:nvSpPr>
        <p:spPr>
          <a:xfrm>
            <a:off x="2590801" y="5412559"/>
            <a:ext cx="1281112" cy="1269131"/>
          </a:xfrm>
          <a:prstGeom prst="ellipse">
            <a:avLst/>
          </a:prstGeom>
          <a:solidFill>
            <a:srgbClr val="68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Oval 4">
            <a:extLst>
              <a:ext uri="{FF2B5EF4-FFF2-40B4-BE49-F238E27FC236}">
                <a16:creationId xmlns:a16="http://schemas.microsoft.com/office/drawing/2014/main" id="{9889D792-D2B2-4F32-9946-B6BAEA86A8B8}"/>
              </a:ext>
            </a:extLst>
          </p:cNvPr>
          <p:cNvSpPr/>
          <p:nvPr/>
        </p:nvSpPr>
        <p:spPr>
          <a:xfrm>
            <a:off x="2438400" y="975834"/>
            <a:ext cx="1281112" cy="1269131"/>
          </a:xfrm>
          <a:prstGeom prst="ellipse">
            <a:avLst/>
          </a:prstGeom>
          <a:solidFill>
            <a:srgbClr val="68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aphicFrame>
        <p:nvGraphicFramePr>
          <p:cNvPr id="4" name="Diagram 3">
            <a:extLst>
              <a:ext uri="{FF2B5EF4-FFF2-40B4-BE49-F238E27FC236}">
                <a16:creationId xmlns:a16="http://schemas.microsoft.com/office/drawing/2014/main" id="{25FFFD88-8BBD-474C-84FC-C559C3233B44}"/>
              </a:ext>
            </a:extLst>
          </p:cNvPr>
          <p:cNvGraphicFramePr/>
          <p:nvPr>
            <p:extLst>
              <p:ext uri="{D42A27DB-BD31-4B8C-83A1-F6EECF244321}">
                <p14:modId xmlns:p14="http://schemas.microsoft.com/office/powerpoint/2010/main" val="3250296166"/>
              </p:ext>
            </p:extLst>
          </p:nvPr>
        </p:nvGraphicFramePr>
        <p:xfrm>
          <a:off x="152400" y="928687"/>
          <a:ext cx="8763000" cy="575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1CA2DCD-B0F4-42C6-A59A-1C2788280317}"/>
              </a:ext>
            </a:extLst>
          </p:cNvPr>
          <p:cNvSpPr>
            <a:spLocks noGrp="1"/>
          </p:cNvSpPr>
          <p:nvPr>
            <p:ph type="title"/>
          </p:nvPr>
        </p:nvSpPr>
        <p:spPr>
          <a:xfrm>
            <a:off x="304800" y="176310"/>
            <a:ext cx="8229600" cy="1143000"/>
          </a:xfrm>
        </p:spPr>
        <p:txBody>
          <a:bodyPr>
            <a:normAutofit/>
          </a:bodyPr>
          <a:lstStyle/>
          <a:p>
            <a:pPr algn="l"/>
            <a:r>
              <a:rPr lang="en-US" sz="2200" b="1" dirty="0"/>
              <a:t>Arkansas Network Adequacy Regulation Cycle</a:t>
            </a:r>
            <a:br>
              <a:rPr lang="en-US" sz="2800" b="1" dirty="0"/>
            </a:br>
            <a:endParaRPr lang="en-US" dirty="0"/>
          </a:p>
        </p:txBody>
      </p:sp>
      <p:sp>
        <p:nvSpPr>
          <p:cNvPr id="3" name="Slide Number Placeholder 2">
            <a:extLst>
              <a:ext uri="{FF2B5EF4-FFF2-40B4-BE49-F238E27FC236}">
                <a16:creationId xmlns:a16="http://schemas.microsoft.com/office/drawing/2014/main" id="{AD466B59-4D96-42D2-8FDC-255C616F0E3E}"/>
              </a:ext>
            </a:extLst>
          </p:cNvPr>
          <p:cNvSpPr>
            <a:spLocks noGrp="1"/>
          </p:cNvSpPr>
          <p:nvPr>
            <p:ph type="sldNum" sz="quarter" idx="12"/>
          </p:nvPr>
        </p:nvSpPr>
        <p:spPr/>
        <p:txBody>
          <a:bodyPr/>
          <a:lstStyle/>
          <a:p>
            <a:fld id="{62DBCB69-547C-4F68-819F-474A80AB012D}" type="slidenum">
              <a:rPr lang="en-US" smtClean="0"/>
              <a:t>16</a:t>
            </a:fld>
            <a:endParaRPr lang="en-US"/>
          </a:p>
        </p:txBody>
      </p:sp>
      <p:sp>
        <p:nvSpPr>
          <p:cNvPr id="6" name="TextBox 5">
            <a:extLst>
              <a:ext uri="{FF2B5EF4-FFF2-40B4-BE49-F238E27FC236}">
                <a16:creationId xmlns:a16="http://schemas.microsoft.com/office/drawing/2014/main" id="{CB276987-3CC2-4975-9BE6-7E7D4302B7C6}"/>
              </a:ext>
            </a:extLst>
          </p:cNvPr>
          <p:cNvSpPr txBox="1"/>
          <p:nvPr/>
        </p:nvSpPr>
        <p:spPr>
          <a:xfrm>
            <a:off x="2619622" y="2417240"/>
            <a:ext cx="4085977" cy="769441"/>
          </a:xfrm>
          <a:prstGeom prst="rect">
            <a:avLst/>
          </a:prstGeom>
          <a:ln cap="rnd">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u="sng" dirty="0"/>
              <a:t>Two Types of Processes</a:t>
            </a:r>
          </a:p>
          <a:p>
            <a:pPr algn="ctr">
              <a:buAutoNum type="arabicParenR"/>
            </a:pPr>
            <a:r>
              <a:rPr lang="en-US" sz="1400" b="1" dirty="0">
                <a:solidFill>
                  <a:srgbClr val="680000"/>
                </a:solidFill>
              </a:rPr>
              <a:t>Provider-Type-NPI-Pool (PTNP) data maintenance  </a:t>
            </a:r>
          </a:p>
          <a:p>
            <a:pPr algn="ctr">
              <a:buAutoNum type="arabicParenR"/>
            </a:pPr>
            <a:r>
              <a:rPr lang="en-US" sz="1400" b="1" dirty="0">
                <a:solidFill>
                  <a:schemeClr val="tx2"/>
                </a:solidFill>
              </a:rPr>
              <a:t>NA data reporting and review  </a:t>
            </a:r>
          </a:p>
        </p:txBody>
      </p:sp>
      <p:sp>
        <p:nvSpPr>
          <p:cNvPr id="15" name="TextBox 14">
            <a:extLst>
              <a:ext uri="{FF2B5EF4-FFF2-40B4-BE49-F238E27FC236}">
                <a16:creationId xmlns:a16="http://schemas.microsoft.com/office/drawing/2014/main" id="{7CC5D38C-EF17-450F-BC00-B5B670930EB6}"/>
              </a:ext>
            </a:extLst>
          </p:cNvPr>
          <p:cNvSpPr txBox="1"/>
          <p:nvPr/>
        </p:nvSpPr>
        <p:spPr>
          <a:xfrm>
            <a:off x="304800" y="1143000"/>
            <a:ext cx="1447800" cy="369332"/>
          </a:xfrm>
          <a:prstGeom prst="rect">
            <a:avLst/>
          </a:prstGeom>
          <a:noFill/>
        </p:spPr>
        <p:txBody>
          <a:bodyPr wrap="square" rtlCol="0">
            <a:spAutoFit/>
          </a:bodyPr>
          <a:lstStyle/>
          <a:p>
            <a:r>
              <a:rPr lang="en-US" dirty="0"/>
              <a:t>Start of cycle. </a:t>
            </a:r>
          </a:p>
        </p:txBody>
      </p:sp>
      <p:cxnSp>
        <p:nvCxnSpPr>
          <p:cNvPr id="17" name="Straight Arrow Connector 16">
            <a:extLst>
              <a:ext uri="{FF2B5EF4-FFF2-40B4-BE49-F238E27FC236}">
                <a16:creationId xmlns:a16="http://schemas.microsoft.com/office/drawing/2014/main" id="{60F5B9F4-45A8-457D-A67C-DD8D98EB8A3B}"/>
              </a:ext>
            </a:extLst>
          </p:cNvPr>
          <p:cNvCxnSpPr>
            <a:cxnSpLocks/>
            <a:stCxn id="15" idx="3"/>
          </p:cNvCxnSpPr>
          <p:nvPr/>
        </p:nvCxnSpPr>
        <p:spPr>
          <a:xfrm>
            <a:off x="1752600" y="1327666"/>
            <a:ext cx="533400" cy="120134"/>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A4E178-3461-EA09-6285-822B50038A29}"/>
              </a:ext>
            </a:extLst>
          </p:cNvPr>
          <p:cNvSpPr txBox="1"/>
          <p:nvPr/>
        </p:nvSpPr>
        <p:spPr>
          <a:xfrm>
            <a:off x="304799" y="5559981"/>
            <a:ext cx="1683983" cy="646331"/>
          </a:xfrm>
          <a:prstGeom prst="rect">
            <a:avLst/>
          </a:prstGeom>
          <a:noFill/>
        </p:spPr>
        <p:txBody>
          <a:bodyPr wrap="square" rtlCol="0">
            <a:spAutoFit/>
          </a:bodyPr>
          <a:lstStyle/>
          <a:p>
            <a:r>
              <a:rPr lang="en-US" dirty="0"/>
              <a:t>We are starting on this today. </a:t>
            </a:r>
          </a:p>
        </p:txBody>
      </p:sp>
      <p:cxnSp>
        <p:nvCxnSpPr>
          <p:cNvPr id="8" name="Straight Arrow Connector 7">
            <a:extLst>
              <a:ext uri="{FF2B5EF4-FFF2-40B4-BE49-F238E27FC236}">
                <a16:creationId xmlns:a16="http://schemas.microsoft.com/office/drawing/2014/main" id="{35067750-9F2D-385C-92E9-40747D5E1AED}"/>
              </a:ext>
            </a:extLst>
          </p:cNvPr>
          <p:cNvCxnSpPr>
            <a:cxnSpLocks/>
          </p:cNvCxnSpPr>
          <p:nvPr/>
        </p:nvCxnSpPr>
        <p:spPr>
          <a:xfrm>
            <a:off x="1988783" y="5822099"/>
            <a:ext cx="533400" cy="120134"/>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0168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5"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sz="2400" b="1" dirty="0">
                <a:solidFill>
                  <a:schemeClr val="bg1">
                    <a:lumMod val="65000"/>
                  </a:schemeClr>
                </a:solidFill>
                <a:latin typeface="Arial Black" panose="020B0A04020102020204" pitchFamily="34" charset="0"/>
              </a:rPr>
              <a:t>Introductions &amp; housekeeping</a:t>
            </a:r>
          </a:p>
          <a:p>
            <a:pPr marL="0" marR="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latin typeface="Arial Black" panose="020B0A04020102020204" pitchFamily="34" charset="0"/>
              </a:rPr>
              <a:t>Changes in the NA Regulation</a:t>
            </a:r>
          </a:p>
          <a:p>
            <a:pPr marL="800100" lvl="2">
              <a:lnSpc>
                <a:spcPct val="107000"/>
              </a:lnSpc>
              <a:spcBef>
                <a:spcPts val="0"/>
              </a:spcBef>
              <a:spcAft>
                <a:spcPts val="800"/>
              </a:spcAft>
            </a:pPr>
            <a:r>
              <a:rPr lang="en-US" sz="1600" b="1" dirty="0">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latin typeface="Arial Black" panose="020B0A04020102020204" pitchFamily="34" charset="0"/>
              </a:rPr>
              <a:t>Miscellaneous </a:t>
            </a:r>
          </a:p>
          <a:p>
            <a:pPr marL="0" lvl="1" indent="-342900">
              <a:lnSpc>
                <a:spcPct val="107000"/>
              </a:lnSpc>
              <a:spcBef>
                <a:spcPts val="0"/>
              </a:spcBef>
              <a:spcAft>
                <a:spcPts val="800"/>
              </a:spcAft>
              <a:buFont typeface="Arial" panose="020B0604020202020204" pitchFamily="34" charset="0"/>
              <a:buChar char="•"/>
            </a:pPr>
            <a:r>
              <a:rPr lang="en-US" b="1" dirty="0">
                <a:solidFill>
                  <a:schemeClr val="bg1">
                    <a:lumMod val="65000"/>
                  </a:schemeClr>
                </a:solidFill>
                <a:latin typeface="Arial Black" panose="020B0A04020102020204" pitchFamily="34" charset="0"/>
              </a:rPr>
              <a:t>PTNP process and dates</a:t>
            </a:r>
          </a:p>
          <a:p>
            <a:pPr marL="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Best Practices/First  time review</a:t>
            </a:r>
          </a:p>
          <a:p>
            <a:pPr marL="0" marR="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Errors to avoid</a:t>
            </a:r>
          </a:p>
          <a:p>
            <a:r>
              <a:rPr lang="en-US" sz="2400" b="1" dirty="0">
                <a:solidFill>
                  <a:schemeClr val="bg1">
                    <a:lumMod val="65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17</a:t>
            </a:fld>
            <a:endParaRPr lang="en-US"/>
          </a:p>
        </p:txBody>
      </p:sp>
    </p:spTree>
    <p:extLst>
      <p:ext uri="{BB962C8B-B14F-4D97-AF65-F5344CB8AC3E}">
        <p14:creationId xmlns:p14="http://schemas.microsoft.com/office/powerpoint/2010/main" val="71462380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CMS-CCIIO communications for PY2023 &amp; 2024</a:t>
            </a:r>
          </a:p>
        </p:txBody>
      </p:sp>
      <p:sp>
        <p:nvSpPr>
          <p:cNvPr id="3" name="Content Placeholder 2"/>
          <p:cNvSpPr>
            <a:spLocks noGrp="1"/>
          </p:cNvSpPr>
          <p:nvPr>
            <p:ph idx="1"/>
          </p:nvPr>
        </p:nvSpPr>
        <p:spPr/>
        <p:txBody>
          <a:bodyPr>
            <a:normAutofit/>
          </a:bodyPr>
          <a:lstStyle/>
          <a:p>
            <a:pPr marL="171450" lvl="1" indent="0">
              <a:lnSpc>
                <a:spcPct val="107000"/>
              </a:lnSpc>
              <a:spcBef>
                <a:spcPts val="0"/>
              </a:spcBef>
              <a:spcAft>
                <a:spcPts val="800"/>
              </a:spcAft>
              <a:buNone/>
            </a:pPr>
            <a:r>
              <a:rPr lang="en-US" sz="2000" b="1" dirty="0">
                <a:latin typeface="Arial Black" panose="020B0A04020102020204" pitchFamily="34" charset="0"/>
              </a:rPr>
              <a:t>1) Communications though PY2023 &amp; 24 LTI and NBPP</a:t>
            </a:r>
          </a:p>
          <a:p>
            <a:pPr marL="571500" lvl="2" indent="0">
              <a:lnSpc>
                <a:spcPct val="107000"/>
              </a:lnSpc>
              <a:spcBef>
                <a:spcPts val="0"/>
              </a:spcBef>
              <a:spcAft>
                <a:spcPts val="800"/>
              </a:spcAft>
              <a:buNone/>
            </a:pPr>
            <a:r>
              <a:rPr lang="en-US" sz="1600" b="1" dirty="0">
                <a:latin typeface="Arial Black" panose="020B0A04020102020204" pitchFamily="34" charset="0"/>
              </a:rPr>
              <a:t>Expects states to apply quantitative processes to ensure that</a:t>
            </a:r>
          </a:p>
          <a:p>
            <a:pPr marL="1485900" lvl="3" indent="-457200">
              <a:lnSpc>
                <a:spcPct val="107000"/>
              </a:lnSpc>
              <a:spcBef>
                <a:spcPts val="0"/>
              </a:spcBef>
              <a:spcAft>
                <a:spcPts val="800"/>
              </a:spcAft>
              <a:buFont typeface="+mj-lt"/>
              <a:buAutoNum type="romanLcPeriod"/>
            </a:pPr>
            <a:r>
              <a:rPr lang="en-US" sz="1400" b="1" dirty="0">
                <a:latin typeface="Arial Black" panose="020B0A04020102020204" pitchFamily="34" charset="0"/>
              </a:rPr>
              <a:t>Federal Provider-Types are also monitored</a:t>
            </a:r>
          </a:p>
          <a:p>
            <a:pPr marL="1485900" lvl="3" indent="-457200">
              <a:lnSpc>
                <a:spcPct val="107000"/>
              </a:lnSpc>
              <a:spcBef>
                <a:spcPts val="0"/>
              </a:spcBef>
              <a:spcAft>
                <a:spcPts val="800"/>
              </a:spcAft>
              <a:buFont typeface="+mj-lt"/>
              <a:buAutoNum type="romanLcPeriod"/>
            </a:pPr>
            <a:r>
              <a:rPr lang="en-US" sz="1400" b="1" dirty="0">
                <a:latin typeface="Arial Black" panose="020B0A04020102020204" pitchFamily="34" charset="0"/>
              </a:rPr>
              <a:t>Federal metrics are used</a:t>
            </a:r>
          </a:p>
          <a:p>
            <a:pPr marL="1485900" lvl="3" indent="-457200">
              <a:lnSpc>
                <a:spcPct val="107000"/>
              </a:lnSpc>
              <a:spcBef>
                <a:spcPts val="0"/>
              </a:spcBef>
              <a:spcAft>
                <a:spcPts val="800"/>
              </a:spcAft>
              <a:buFont typeface="+mj-lt"/>
              <a:buAutoNum type="romanLcPeriod"/>
            </a:pPr>
            <a:r>
              <a:rPr lang="en-US" sz="1400" b="1" dirty="0">
                <a:latin typeface="Arial Black" panose="020B0A04020102020204" pitchFamily="34" charset="0"/>
              </a:rPr>
              <a:t>Federal thresholds are met.  </a:t>
            </a:r>
          </a:p>
          <a:p>
            <a:pPr marL="571500" lvl="2" indent="0">
              <a:lnSpc>
                <a:spcPct val="107000"/>
              </a:lnSpc>
              <a:spcBef>
                <a:spcPts val="0"/>
              </a:spcBef>
              <a:spcAft>
                <a:spcPts val="800"/>
              </a:spcAft>
              <a:buNone/>
            </a:pPr>
            <a:r>
              <a:rPr lang="en-US" sz="1600" b="1" dirty="0">
                <a:latin typeface="Arial Black" panose="020B0A04020102020204" pitchFamily="34" charset="0"/>
              </a:rPr>
              <a:t>(90% of enrollees are covered by a provider within the time and distance standards for the county)</a:t>
            </a:r>
          </a:p>
          <a:p>
            <a:pPr marL="171450" lvl="1" indent="0">
              <a:lnSpc>
                <a:spcPct val="107000"/>
              </a:lnSpc>
              <a:spcBef>
                <a:spcPts val="0"/>
              </a:spcBef>
              <a:spcAft>
                <a:spcPts val="800"/>
              </a:spcAft>
              <a:buNone/>
            </a:pPr>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18</a:t>
            </a:fld>
            <a:endParaRPr lang="en-US"/>
          </a:p>
        </p:txBody>
      </p:sp>
    </p:spTree>
    <p:extLst>
      <p:ext uri="{BB962C8B-B14F-4D97-AF65-F5344CB8AC3E}">
        <p14:creationId xmlns:p14="http://schemas.microsoft.com/office/powerpoint/2010/main" val="312214679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60D8-F904-58EC-69D3-87E7B62DE623}"/>
              </a:ext>
            </a:extLst>
          </p:cNvPr>
          <p:cNvSpPr>
            <a:spLocks noGrp="1"/>
          </p:cNvSpPr>
          <p:nvPr>
            <p:ph type="title"/>
          </p:nvPr>
        </p:nvSpPr>
        <p:spPr/>
        <p:txBody>
          <a:bodyPr/>
          <a:lstStyle/>
          <a:p>
            <a:r>
              <a:rPr lang="en-US" dirty="0"/>
              <a:t>Arkansas DOI’s position</a:t>
            </a:r>
          </a:p>
        </p:txBody>
      </p:sp>
      <p:sp>
        <p:nvSpPr>
          <p:cNvPr id="3" name="Content Placeholder 2">
            <a:extLst>
              <a:ext uri="{FF2B5EF4-FFF2-40B4-BE49-F238E27FC236}">
                <a16:creationId xmlns:a16="http://schemas.microsoft.com/office/drawing/2014/main" id="{EC11F3CB-B1ED-ED22-70BB-4016A221F8B3}"/>
              </a:ext>
            </a:extLst>
          </p:cNvPr>
          <p:cNvSpPr>
            <a:spLocks noGrp="1"/>
          </p:cNvSpPr>
          <p:nvPr>
            <p:ph idx="1"/>
          </p:nvPr>
        </p:nvSpPr>
        <p:spPr/>
        <p:txBody>
          <a:bodyPr>
            <a:normAutofit/>
          </a:bodyPr>
          <a:lstStyle/>
          <a:p>
            <a:r>
              <a:rPr lang="en-US" sz="1800" dirty="0">
                <a:latin typeface="Arial Black" panose="020B0A04020102020204" pitchFamily="34" charset="0"/>
              </a:rPr>
              <a:t>Arkansas primarily uses “Average Distance to nearest Provider” which is different from CMS-CCIIO metrics. </a:t>
            </a:r>
          </a:p>
          <a:p>
            <a:pPr lvl="1"/>
            <a:r>
              <a:rPr lang="en-US" sz="1600" dirty="0">
                <a:latin typeface="Arial Black" panose="020B0A04020102020204" pitchFamily="34" charset="0"/>
              </a:rPr>
              <a:t>Arkansas DOI is researching feasibility of the new metrics introduced by CMS-CCIIO for PY2023.</a:t>
            </a:r>
          </a:p>
          <a:p>
            <a:pPr lvl="1"/>
            <a:r>
              <a:rPr lang="en-US" sz="1600" dirty="0">
                <a:latin typeface="Arial Black" panose="020B0A04020102020204" pitchFamily="34" charset="0"/>
              </a:rPr>
              <a:t>CMS-CCIIO metrics will not replace Arkansas primary metric (Avg. Distance) in the near future.   </a:t>
            </a:r>
          </a:p>
          <a:p>
            <a:r>
              <a:rPr lang="en-US" sz="1800" dirty="0">
                <a:latin typeface="Arial Black" panose="020B0A04020102020204" pitchFamily="34" charset="0"/>
              </a:rPr>
              <a:t>Arkansas DOI’s attempt to develop CMS-CCIIO metrics on time and distance does NOT anticipate additional data from the issuers. </a:t>
            </a:r>
          </a:p>
          <a:p>
            <a:r>
              <a:rPr lang="en-US" sz="1800" dirty="0">
                <a:latin typeface="Arial Black" panose="020B0A04020102020204" pitchFamily="34" charset="0"/>
              </a:rPr>
              <a:t>Arkansas DOI will first apply CMS-CCIIO metrics to the marketplace issuers. </a:t>
            </a:r>
          </a:p>
          <a:p>
            <a:r>
              <a:rPr lang="en-US" sz="2000" dirty="0">
                <a:latin typeface="Arial Black" panose="020B0A04020102020204" pitchFamily="34" charset="0"/>
              </a:rPr>
              <a:t>Arkansas DOI has not seen any initiative on provider data classification quality control in the CMS-CCIIO-States interactions so far. The state will therefore continue with its PTNP data maintenance process. </a:t>
            </a:r>
          </a:p>
          <a:p>
            <a:endParaRPr lang="en-US" sz="2000" dirty="0">
              <a:latin typeface="Arial Black" panose="020B0A04020102020204" pitchFamily="34" charset="0"/>
            </a:endParaRPr>
          </a:p>
          <a:p>
            <a:pPr lvl="1"/>
            <a:endParaRPr lang="en-US" sz="1600"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88550E47-002A-9F7C-CDE6-6024E4844F5F}"/>
              </a:ext>
            </a:extLst>
          </p:cNvPr>
          <p:cNvSpPr>
            <a:spLocks noGrp="1"/>
          </p:cNvSpPr>
          <p:nvPr>
            <p:ph type="sldNum" sz="quarter" idx="12"/>
          </p:nvPr>
        </p:nvSpPr>
        <p:spPr/>
        <p:txBody>
          <a:bodyPr/>
          <a:lstStyle/>
          <a:p>
            <a:fld id="{62DBCB69-547C-4F68-819F-474A80AB012D}" type="slidenum">
              <a:rPr lang="en-US" smtClean="0"/>
              <a:t>19</a:t>
            </a:fld>
            <a:endParaRPr lang="en-US"/>
          </a:p>
        </p:txBody>
      </p:sp>
    </p:spTree>
    <p:extLst>
      <p:ext uri="{BB962C8B-B14F-4D97-AF65-F5344CB8AC3E}">
        <p14:creationId xmlns:p14="http://schemas.microsoft.com/office/powerpoint/2010/main" val="1628789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sz="2400" b="1" dirty="0">
                <a:latin typeface="Arial Black" panose="020B0A04020102020204" pitchFamily="34" charset="0"/>
              </a:rPr>
              <a:t>Introductions &amp; housekeeping</a:t>
            </a:r>
          </a:p>
          <a:p>
            <a:pPr marL="0" marR="0">
              <a:lnSpc>
                <a:spcPct val="107000"/>
              </a:lnSpc>
              <a:spcBef>
                <a:spcPts val="0"/>
              </a:spcBef>
              <a:spcAft>
                <a:spcPts val="800"/>
              </a:spcAft>
            </a:pPr>
            <a:r>
              <a:rPr lang="en-US" sz="2400" b="1" dirty="0">
                <a:latin typeface="Arial Black" panose="020B0A04020102020204" pitchFamily="34" charset="0"/>
              </a:rPr>
              <a:t>Overview of phases</a:t>
            </a:r>
          </a:p>
          <a:p>
            <a:pPr marL="0" marR="0">
              <a:lnSpc>
                <a:spcPct val="107000"/>
              </a:lnSpc>
              <a:spcBef>
                <a:spcPts val="0"/>
              </a:spcBef>
              <a:spcAft>
                <a:spcPts val="800"/>
              </a:spcAft>
            </a:pPr>
            <a:r>
              <a:rPr lang="en-US" sz="2400" b="1" dirty="0">
                <a:latin typeface="Arial Black" panose="020B0A04020102020204" pitchFamily="34" charset="0"/>
              </a:rPr>
              <a:t>Changes in the NA Regulation</a:t>
            </a:r>
          </a:p>
          <a:p>
            <a:pPr marL="800100" lvl="2">
              <a:lnSpc>
                <a:spcPct val="107000"/>
              </a:lnSpc>
              <a:spcBef>
                <a:spcPts val="0"/>
              </a:spcBef>
              <a:spcAft>
                <a:spcPts val="800"/>
              </a:spcAft>
            </a:pPr>
            <a:r>
              <a:rPr lang="en-US" sz="1600" b="1" dirty="0">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latin typeface="Arial Black" panose="020B0A04020102020204" pitchFamily="34" charset="0"/>
              </a:rPr>
              <a:t>Miscellaneous </a:t>
            </a:r>
          </a:p>
          <a:p>
            <a:pPr marL="0" lvl="1" indent="-342900">
              <a:lnSpc>
                <a:spcPct val="107000"/>
              </a:lnSpc>
              <a:spcBef>
                <a:spcPts val="0"/>
              </a:spcBef>
              <a:spcAft>
                <a:spcPts val="800"/>
              </a:spcAft>
              <a:buFont typeface="Arial" panose="020B0604020202020204" pitchFamily="34" charset="0"/>
              <a:buChar char="•"/>
            </a:pPr>
            <a:r>
              <a:rPr lang="en-US" b="1" dirty="0">
                <a:latin typeface="Arial Black" panose="020B0A04020102020204" pitchFamily="34" charset="0"/>
              </a:rPr>
              <a:t>PTNP process and dates</a:t>
            </a:r>
          </a:p>
          <a:p>
            <a:pPr marL="0" marR="0">
              <a:lnSpc>
                <a:spcPct val="107000"/>
              </a:lnSpc>
              <a:spcBef>
                <a:spcPts val="0"/>
              </a:spcBef>
              <a:spcAft>
                <a:spcPts val="800"/>
              </a:spcAft>
            </a:pPr>
            <a:r>
              <a:rPr lang="en-US" sz="2400" b="1" dirty="0">
                <a:latin typeface="Arial Black" panose="020B0A04020102020204" pitchFamily="34" charset="0"/>
              </a:rPr>
              <a:t>Errors to avoid</a:t>
            </a:r>
          </a:p>
          <a:p>
            <a:r>
              <a:rPr lang="en-US" sz="2400" b="1" dirty="0">
                <a:latin typeface="Arial Black" panose="020B0A04020102020204" pitchFamily="34" charset="0"/>
              </a:rPr>
              <a:t>Best Practices/First  time review</a:t>
            </a:r>
          </a:p>
          <a:p>
            <a:r>
              <a:rPr lang="en-US" sz="2400" b="1" dirty="0">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a:t>
            </a:fld>
            <a:endParaRPr lang="en-US"/>
          </a:p>
        </p:txBody>
      </p:sp>
    </p:spTree>
    <p:extLst>
      <p:ext uri="{BB962C8B-B14F-4D97-AF65-F5344CB8AC3E}">
        <p14:creationId xmlns:p14="http://schemas.microsoft.com/office/powerpoint/2010/main" val="121156197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D336-7A15-C88B-DE5F-A8AE31D15E42}"/>
              </a:ext>
            </a:extLst>
          </p:cNvPr>
          <p:cNvSpPr>
            <a:spLocks noGrp="1"/>
          </p:cNvSpPr>
          <p:nvPr>
            <p:ph type="title"/>
          </p:nvPr>
        </p:nvSpPr>
        <p:spPr/>
        <p:txBody>
          <a:bodyPr/>
          <a:lstStyle/>
          <a:p>
            <a:r>
              <a:rPr lang="en-US" dirty="0"/>
              <a:t>Miscellaneous changes</a:t>
            </a:r>
          </a:p>
        </p:txBody>
      </p:sp>
      <p:sp>
        <p:nvSpPr>
          <p:cNvPr id="3" name="Content Placeholder 2">
            <a:extLst>
              <a:ext uri="{FF2B5EF4-FFF2-40B4-BE49-F238E27FC236}">
                <a16:creationId xmlns:a16="http://schemas.microsoft.com/office/drawing/2014/main" id="{F772047D-80B1-1496-671A-4659E42AFAEA}"/>
              </a:ext>
            </a:extLst>
          </p:cNvPr>
          <p:cNvSpPr>
            <a:spLocks noGrp="1"/>
          </p:cNvSpPr>
          <p:nvPr>
            <p:ph idx="1"/>
          </p:nvPr>
        </p:nvSpPr>
        <p:spPr/>
        <p:txBody>
          <a:bodyPr/>
          <a:lstStyle/>
          <a:p>
            <a:r>
              <a:rPr lang="en-US" dirty="0"/>
              <a:t>NPI Lookup is now a part of the </a:t>
            </a:r>
            <a:r>
              <a:rPr lang="en-US" i="1" dirty="0"/>
              <a:t>PY&lt;YYYY&gt; Round &lt;n&gt; Initial Provider Type-NPI Pool template  </a:t>
            </a:r>
            <a:endParaRPr lang="en-US" dirty="0"/>
          </a:p>
          <a:p>
            <a:r>
              <a:rPr lang="en-US" dirty="0"/>
              <a:t>Tracking responses to objections: </a:t>
            </a:r>
            <a:r>
              <a:rPr lang="en-US" i="1" dirty="0"/>
              <a:t>Objection Reference ID </a:t>
            </a:r>
            <a:r>
              <a:rPr lang="en-US" dirty="0"/>
              <a:t>introduced.</a:t>
            </a:r>
          </a:p>
          <a:p>
            <a:endParaRPr lang="en-US" dirty="0"/>
          </a:p>
        </p:txBody>
      </p:sp>
      <p:sp>
        <p:nvSpPr>
          <p:cNvPr id="4" name="Slide Number Placeholder 3">
            <a:extLst>
              <a:ext uri="{FF2B5EF4-FFF2-40B4-BE49-F238E27FC236}">
                <a16:creationId xmlns:a16="http://schemas.microsoft.com/office/drawing/2014/main" id="{E0B3AE19-4746-7FFA-BA13-799AA1FE6AB9}"/>
              </a:ext>
            </a:extLst>
          </p:cNvPr>
          <p:cNvSpPr>
            <a:spLocks noGrp="1"/>
          </p:cNvSpPr>
          <p:nvPr>
            <p:ph type="sldNum" sz="quarter" idx="12"/>
          </p:nvPr>
        </p:nvSpPr>
        <p:spPr/>
        <p:txBody>
          <a:bodyPr/>
          <a:lstStyle/>
          <a:p>
            <a:fld id="{62DBCB69-547C-4F68-819F-474A80AB012D}" type="slidenum">
              <a:rPr lang="en-US" smtClean="0"/>
              <a:t>20</a:t>
            </a:fld>
            <a:endParaRPr lang="en-US"/>
          </a:p>
        </p:txBody>
      </p:sp>
    </p:spTree>
    <p:extLst>
      <p:ext uri="{BB962C8B-B14F-4D97-AF65-F5344CB8AC3E}">
        <p14:creationId xmlns:p14="http://schemas.microsoft.com/office/powerpoint/2010/main" val="2759970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sz="2400" b="1" dirty="0">
                <a:solidFill>
                  <a:schemeClr val="bg1">
                    <a:lumMod val="65000"/>
                  </a:schemeClr>
                </a:solidFill>
                <a:latin typeface="Arial Black" panose="020B0A04020102020204" pitchFamily="34" charset="0"/>
              </a:rPr>
              <a:t>Introductions &amp; housekeeping</a:t>
            </a:r>
          </a:p>
          <a:p>
            <a:pPr marL="0" marR="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Changes in the NA Regulation</a:t>
            </a:r>
          </a:p>
          <a:p>
            <a:pPr marL="800100" lvl="2">
              <a:lnSpc>
                <a:spcPct val="107000"/>
              </a:lnSpc>
              <a:spcBef>
                <a:spcPts val="0"/>
              </a:spcBef>
              <a:spcAft>
                <a:spcPts val="800"/>
              </a:spcAft>
            </a:pPr>
            <a:r>
              <a:rPr lang="en-US" sz="1600" b="1" dirty="0">
                <a:solidFill>
                  <a:schemeClr val="bg1">
                    <a:lumMod val="65000"/>
                  </a:schemeClr>
                </a:solidFill>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solidFill>
                  <a:schemeClr val="bg1">
                    <a:lumMod val="65000"/>
                  </a:schemeClr>
                </a:solidFill>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solidFill>
                  <a:schemeClr val="bg1">
                    <a:lumMod val="65000"/>
                  </a:schemeClr>
                </a:solidFill>
                <a:latin typeface="Arial Black" panose="020B0A04020102020204" pitchFamily="34" charset="0"/>
              </a:rPr>
              <a:t>Miscellaneous </a:t>
            </a:r>
          </a:p>
          <a:p>
            <a:pPr marL="0" lvl="1" indent="-342900">
              <a:lnSpc>
                <a:spcPct val="107000"/>
              </a:lnSpc>
              <a:spcBef>
                <a:spcPts val="0"/>
              </a:spcBef>
              <a:spcAft>
                <a:spcPts val="800"/>
              </a:spcAft>
              <a:buFont typeface="Arial" panose="020B0604020202020204" pitchFamily="34" charset="0"/>
              <a:buChar char="•"/>
            </a:pPr>
            <a:r>
              <a:rPr lang="en-US" b="1" dirty="0">
                <a:latin typeface="Arial Black" panose="020B0A04020102020204" pitchFamily="34" charset="0"/>
              </a:rPr>
              <a:t>PTNP process and dates</a:t>
            </a:r>
          </a:p>
          <a:p>
            <a:pPr marL="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Best Practices/First  time review</a:t>
            </a:r>
          </a:p>
          <a:p>
            <a:pPr marL="0" marR="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Errors to avoid</a:t>
            </a:r>
          </a:p>
          <a:p>
            <a:r>
              <a:rPr lang="en-US" sz="2400" b="1" dirty="0">
                <a:solidFill>
                  <a:schemeClr val="bg1">
                    <a:lumMod val="65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21</a:t>
            </a:fld>
            <a:endParaRPr lang="en-US"/>
          </a:p>
        </p:txBody>
      </p:sp>
    </p:spTree>
    <p:extLst>
      <p:ext uri="{BB962C8B-B14F-4D97-AF65-F5344CB8AC3E}">
        <p14:creationId xmlns:p14="http://schemas.microsoft.com/office/powerpoint/2010/main" val="546572363"/>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dirty="0"/>
              <a:t>Two rounds a year (Round 1 &amp; 2)</a:t>
            </a:r>
          </a:p>
          <a:p>
            <a:pPr lvl="1">
              <a:buFont typeface="Wingdings" panose="05000000000000000000" pitchFamily="2" charset="2"/>
              <a:buChar char="§"/>
            </a:pPr>
            <a:r>
              <a:rPr lang="en-US" dirty="0"/>
              <a:t>Each round has a two stage process</a:t>
            </a:r>
          </a:p>
          <a:p>
            <a:pPr marL="1071563" lvl="2" indent="-385763">
              <a:buFont typeface="Wingdings" panose="05000000000000000000" pitchFamily="2" charset="2"/>
              <a:buChar char="§"/>
            </a:pPr>
            <a:r>
              <a:rPr lang="en-US" dirty="0"/>
              <a:t>Stage 1: Suggestion for classification changes by industry</a:t>
            </a:r>
          </a:p>
          <a:p>
            <a:pPr marL="1071563" lvl="2" indent="-385763">
              <a:buFont typeface="Wingdings" panose="05000000000000000000" pitchFamily="2" charset="2"/>
              <a:buChar char="§"/>
            </a:pPr>
            <a:r>
              <a:rPr lang="en-US" dirty="0"/>
              <a:t>Stage 2: Voting on each change by industry  </a:t>
            </a:r>
          </a:p>
          <a:p>
            <a:endParaRPr lang="en-US" dirty="0"/>
          </a:p>
          <a:p>
            <a:pPr marL="0" indent="0">
              <a:buNone/>
            </a:pPr>
            <a:r>
              <a:rPr lang="en-US" dirty="0"/>
              <a:t>   </a:t>
            </a:r>
          </a:p>
        </p:txBody>
      </p:sp>
      <p:sp>
        <p:nvSpPr>
          <p:cNvPr id="4" name="Rounded Rectangular Callout 3"/>
          <p:cNvSpPr/>
          <p:nvPr/>
        </p:nvSpPr>
        <p:spPr>
          <a:xfrm>
            <a:off x="1482383" y="4799518"/>
            <a:ext cx="3332496" cy="618776"/>
          </a:xfrm>
          <a:prstGeom prst="wedgeRoundRectCallout">
            <a:avLst>
              <a:gd name="adj1" fmla="val -71570"/>
              <a:gd name="adj2" fmla="val 16645"/>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14" name="Picture 13"/>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17388" y="4989512"/>
            <a:ext cx="406858" cy="561183"/>
          </a:xfrm>
          <a:prstGeom prst="rect">
            <a:avLst/>
          </a:prstGeom>
        </p:spPr>
      </p:pic>
      <p:sp>
        <p:nvSpPr>
          <p:cNvPr id="2" name="Title 1"/>
          <p:cNvSpPr>
            <a:spLocks noGrp="1"/>
          </p:cNvSpPr>
          <p:nvPr>
            <p:ph type="title"/>
          </p:nvPr>
        </p:nvSpPr>
        <p:spPr/>
        <p:txBody>
          <a:bodyPr>
            <a:normAutofit fontScale="90000"/>
          </a:bodyPr>
          <a:lstStyle/>
          <a:p>
            <a:r>
              <a:rPr lang="en-US" dirty="0"/>
              <a:t>PTNP Maintenance Process Overview</a:t>
            </a:r>
            <a:br>
              <a:rPr lang="en-US" dirty="0"/>
            </a:br>
            <a:r>
              <a:rPr lang="en-US" sz="2025" dirty="0"/>
              <a:t>(Provider Classification Maintenance) </a:t>
            </a:r>
          </a:p>
        </p:txBody>
      </p:sp>
      <p:pic>
        <p:nvPicPr>
          <p:cNvPr id="12" name="Picture 1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21737" y="5148659"/>
            <a:ext cx="406858" cy="561183"/>
          </a:xfrm>
          <a:prstGeom prst="rect">
            <a:avLst/>
          </a:prstGeom>
        </p:spPr>
      </p:pic>
      <p:pic>
        <p:nvPicPr>
          <p:cNvPr id="13" name="Picture 1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64092" y="5156727"/>
            <a:ext cx="406858" cy="5611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684" y="5209381"/>
            <a:ext cx="406858" cy="561183"/>
          </a:xfrm>
          <a:prstGeom prst="rect">
            <a:avLst/>
          </a:prstGeom>
        </p:spPr>
      </p:pic>
      <p:sp>
        <p:nvSpPr>
          <p:cNvPr id="11" name="Rounded Rectangular Callout 10"/>
          <p:cNvSpPr/>
          <p:nvPr/>
        </p:nvSpPr>
        <p:spPr>
          <a:xfrm>
            <a:off x="7530343" y="3785113"/>
            <a:ext cx="1569188" cy="847779"/>
          </a:xfrm>
          <a:prstGeom prst="wedgeRoundRectCallout">
            <a:avLst>
              <a:gd name="adj1" fmla="val -55570"/>
              <a:gd name="adj2" fmla="val 10484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Dr. Marko is a Oncologist - not a Endocrinologist</a:t>
            </a:r>
          </a:p>
        </p:txBody>
      </p:sp>
      <p:sp>
        <p:nvSpPr>
          <p:cNvPr id="16" name="Rounded Rectangular Callout 15"/>
          <p:cNvSpPr/>
          <p:nvPr/>
        </p:nvSpPr>
        <p:spPr>
          <a:xfrm>
            <a:off x="5994182" y="3974134"/>
            <a:ext cx="1569188" cy="508913"/>
          </a:xfrm>
          <a:prstGeom prst="wedgeRoundRectCallout">
            <a:avLst>
              <a:gd name="adj1" fmla="val 12814"/>
              <a:gd name="adj2" fmla="val 1377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Add NPI 56346449 as Pediatric PCP</a:t>
            </a:r>
          </a:p>
        </p:txBody>
      </p:sp>
      <p:sp>
        <p:nvSpPr>
          <p:cNvPr id="17" name="Rounded Rectangular Callout 16"/>
          <p:cNvSpPr/>
          <p:nvPr/>
        </p:nvSpPr>
        <p:spPr>
          <a:xfrm>
            <a:off x="5172987" y="4989512"/>
            <a:ext cx="1182746" cy="561183"/>
          </a:xfrm>
          <a:prstGeom prst="wedgeRoundRectCallout">
            <a:avLst>
              <a:gd name="adj1" fmla="val 70402"/>
              <a:gd name="adj2" fmla="val -14346"/>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Dr. Smith has retired</a:t>
            </a:r>
          </a:p>
        </p:txBody>
      </p:sp>
      <p:sp>
        <p:nvSpPr>
          <p:cNvPr id="5" name="TextBox 4"/>
          <p:cNvSpPr txBox="1"/>
          <p:nvPr/>
        </p:nvSpPr>
        <p:spPr>
          <a:xfrm>
            <a:off x="1549105" y="4866532"/>
            <a:ext cx="3265490" cy="507831"/>
          </a:xfrm>
          <a:prstGeom prst="rect">
            <a:avLst/>
          </a:prstGeom>
          <a:noFill/>
        </p:spPr>
        <p:txBody>
          <a:bodyPr wrap="square" rtlCol="0">
            <a:spAutoFit/>
          </a:bodyPr>
          <a:lstStyle/>
          <a:p>
            <a:r>
              <a:rPr lang="en-US" sz="1350" b="1" dirty="0">
                <a:latin typeface="Arial Black" panose="020B0A04020102020204" pitchFamily="34" charset="0"/>
              </a:rPr>
              <a:t>Add Dr. A Steel to OB/GYN </a:t>
            </a:r>
          </a:p>
          <a:p>
            <a:r>
              <a:rPr lang="en-US" sz="1350" b="1" dirty="0">
                <a:latin typeface="Arial Black" panose="020B0A04020102020204" pitchFamily="34" charset="0"/>
              </a:rPr>
              <a:t>Provider Type Pool?  </a:t>
            </a:r>
          </a:p>
        </p:txBody>
      </p:sp>
      <p:sp>
        <p:nvSpPr>
          <p:cNvPr id="21" name="Rounded Rectangular Callout 20"/>
          <p:cNvSpPr/>
          <p:nvPr/>
        </p:nvSpPr>
        <p:spPr>
          <a:xfrm>
            <a:off x="5198131" y="4989512"/>
            <a:ext cx="1182746" cy="561183"/>
          </a:xfrm>
          <a:prstGeom prst="wedgeRoundRectCallout">
            <a:avLst>
              <a:gd name="adj1" fmla="val 70402"/>
              <a:gd name="adj2" fmla="val -14346"/>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2" name="Rounded Rectangular Callout 21"/>
          <p:cNvSpPr/>
          <p:nvPr/>
        </p:nvSpPr>
        <p:spPr>
          <a:xfrm>
            <a:off x="7277542" y="3512997"/>
            <a:ext cx="1569188" cy="508913"/>
          </a:xfrm>
          <a:prstGeom prst="wedgeRoundRectCallout">
            <a:avLst>
              <a:gd name="adj1" fmla="val -54885"/>
              <a:gd name="adj2" fmla="val 2751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3" name="Rounded Rectangular Callout 22"/>
          <p:cNvSpPr/>
          <p:nvPr/>
        </p:nvSpPr>
        <p:spPr>
          <a:xfrm>
            <a:off x="5982926" y="4000461"/>
            <a:ext cx="1569188" cy="508913"/>
          </a:xfrm>
          <a:prstGeom prst="wedgeRoundRectCallout">
            <a:avLst>
              <a:gd name="adj1" fmla="val 13670"/>
              <a:gd name="adj2" fmla="val 1377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4" name="Rounded Rectangular Callout 23"/>
          <p:cNvSpPr/>
          <p:nvPr/>
        </p:nvSpPr>
        <p:spPr>
          <a:xfrm>
            <a:off x="7530343" y="4062998"/>
            <a:ext cx="1569188" cy="481808"/>
          </a:xfrm>
          <a:prstGeom prst="wedgeRoundRectCallout">
            <a:avLst>
              <a:gd name="adj1" fmla="val -55141"/>
              <a:gd name="adj2" fmla="val 164848"/>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solidFill>
              </a:rPr>
              <a:t>Disagree</a:t>
            </a:r>
          </a:p>
        </p:txBody>
      </p:sp>
      <p:pic>
        <p:nvPicPr>
          <p:cNvPr id="1026" name="Picture 2" descr="Image result for judge ic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16" y="512947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231137" y="6079159"/>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19" name="Rounded Rectangle 18"/>
          <p:cNvSpPr/>
          <p:nvPr/>
        </p:nvSpPr>
        <p:spPr>
          <a:xfrm>
            <a:off x="6215897" y="6078937"/>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7" name="TextBox 6">
            <a:extLst>
              <a:ext uri="{FF2B5EF4-FFF2-40B4-BE49-F238E27FC236}">
                <a16:creationId xmlns:a16="http://schemas.microsoft.com/office/drawing/2014/main" id="{4E47A49F-51C8-4EFF-80E2-5DEE7979D536}"/>
              </a:ext>
            </a:extLst>
          </p:cNvPr>
          <p:cNvSpPr txBox="1"/>
          <p:nvPr/>
        </p:nvSpPr>
        <p:spPr>
          <a:xfrm>
            <a:off x="6667046" y="5710776"/>
            <a:ext cx="1220992" cy="369332"/>
          </a:xfrm>
          <a:prstGeom prst="rect">
            <a:avLst/>
          </a:prstGeom>
          <a:noFill/>
        </p:spPr>
        <p:txBody>
          <a:bodyPr wrap="square" rtlCol="0">
            <a:spAutoFit/>
          </a:bodyPr>
          <a:lstStyle/>
          <a:p>
            <a:r>
              <a:rPr lang="en-US" dirty="0"/>
              <a:t>Issuers</a:t>
            </a:r>
          </a:p>
        </p:txBody>
      </p:sp>
      <p:sp>
        <p:nvSpPr>
          <p:cNvPr id="25" name="TextBox 24">
            <a:extLst>
              <a:ext uri="{FF2B5EF4-FFF2-40B4-BE49-F238E27FC236}">
                <a16:creationId xmlns:a16="http://schemas.microsoft.com/office/drawing/2014/main" id="{E81835BB-C5DE-42A4-B08D-E248B20DF139}"/>
              </a:ext>
            </a:extLst>
          </p:cNvPr>
          <p:cNvSpPr txBox="1"/>
          <p:nvPr/>
        </p:nvSpPr>
        <p:spPr>
          <a:xfrm>
            <a:off x="-35785" y="5981683"/>
            <a:ext cx="2089131" cy="369332"/>
          </a:xfrm>
          <a:prstGeom prst="rect">
            <a:avLst/>
          </a:prstGeom>
          <a:noFill/>
        </p:spPr>
        <p:txBody>
          <a:bodyPr wrap="square" rtlCol="0">
            <a:spAutoFit/>
          </a:bodyPr>
          <a:lstStyle/>
          <a:p>
            <a:r>
              <a:rPr lang="en-US" dirty="0"/>
              <a:t>Insurance  Dept.</a:t>
            </a:r>
          </a:p>
        </p:txBody>
      </p:sp>
      <p:sp>
        <p:nvSpPr>
          <p:cNvPr id="8" name="Arrow: Left 7">
            <a:extLst>
              <a:ext uri="{FF2B5EF4-FFF2-40B4-BE49-F238E27FC236}">
                <a16:creationId xmlns:a16="http://schemas.microsoft.com/office/drawing/2014/main" id="{6B0DA37A-46F3-426D-9DC3-F005137222DF}"/>
              </a:ext>
            </a:extLst>
          </p:cNvPr>
          <p:cNvSpPr/>
          <p:nvPr/>
        </p:nvSpPr>
        <p:spPr>
          <a:xfrm>
            <a:off x="2489255" y="5706524"/>
            <a:ext cx="2813330" cy="476653"/>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Suggestions </a:t>
            </a:r>
          </a:p>
        </p:txBody>
      </p:sp>
      <p:sp>
        <p:nvSpPr>
          <p:cNvPr id="9" name="Slide Number Placeholder 8">
            <a:extLst>
              <a:ext uri="{FF2B5EF4-FFF2-40B4-BE49-F238E27FC236}">
                <a16:creationId xmlns:a16="http://schemas.microsoft.com/office/drawing/2014/main" id="{B7C3EB19-7561-4279-9C41-89B7BC36D6F0}"/>
              </a:ext>
            </a:extLst>
          </p:cNvPr>
          <p:cNvSpPr>
            <a:spLocks noGrp="1"/>
          </p:cNvSpPr>
          <p:nvPr>
            <p:ph type="sldNum" sz="quarter" idx="12"/>
          </p:nvPr>
        </p:nvSpPr>
        <p:spPr/>
        <p:txBody>
          <a:bodyPr/>
          <a:lstStyle/>
          <a:p>
            <a:fld id="{62DBCB69-547C-4F68-819F-474A80AB012D}" type="slidenum">
              <a:rPr lang="en-US" smtClean="0"/>
              <a:t>22</a:t>
            </a:fld>
            <a:endParaRPr lang="en-US"/>
          </a:p>
        </p:txBody>
      </p:sp>
    </p:spTree>
    <p:custDataLst>
      <p:tags r:id="rId1"/>
    </p:custDataLst>
    <p:extLst>
      <p:ext uri="{BB962C8B-B14F-4D97-AF65-F5344CB8AC3E}">
        <p14:creationId xmlns:p14="http://schemas.microsoft.com/office/powerpoint/2010/main" val="25910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500"/>
                                        <p:tgtEl>
                                          <p:spTgt spid="1026"/>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0" presetClass="entr" presetSubtype="0" fill="hold" grpId="2"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3000"/>
                            </p:stCondLst>
                            <p:childTnLst>
                              <p:par>
                                <p:cTn id="58" presetID="42" presetClass="path" presetSubtype="0" accel="50000" decel="50000" fill="hold" grpId="0" nodeType="afterEffect">
                                  <p:stCondLst>
                                    <p:cond delay="0"/>
                                  </p:stCondLst>
                                  <p:childTnLst>
                                    <p:animMotion origin="layout" path="M 0.16667 -0.01134 L 0.01476 -0.00579 " pathEditMode="relative" rAng="0" ptsTypes="AA">
                                      <p:cBhvr>
                                        <p:cTn id="59" dur="2000" fill="hold"/>
                                        <p:tgtEl>
                                          <p:spTgt spid="8"/>
                                        </p:tgtEl>
                                        <p:attrNameLst>
                                          <p:attrName>ppt_x</p:attrName>
                                          <p:attrName>ppt_y</p:attrName>
                                        </p:attrNameLst>
                                      </p:cBhvr>
                                      <p:rCtr x="-7604" y="278"/>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xit" presetSubtype="0" fill="hold" grpId="1"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3" end="3"/>
                                            </p:txEl>
                                          </p:spTgt>
                                        </p:tgtEl>
                                        <p:attrNameLst>
                                          <p:attrName>style.visibility</p:attrName>
                                        </p:attrNameLst>
                                      </p:cBhvr>
                                      <p:to>
                                        <p:strVal val="visible"/>
                                      </p:to>
                                    </p:set>
                                    <p:animEffect transition="in" filter="fade">
                                      <p:cBhvr>
                                        <p:cTn id="87" dur="500"/>
                                        <p:tgtEl>
                                          <p:spTgt spid="3">
                                            <p:txEl>
                                              <p:pRg st="3" end="3"/>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P spid="16" grpId="0" animBg="1"/>
      <p:bldP spid="16" grpId="1" animBg="1"/>
      <p:bldP spid="17" grpId="0" animBg="1"/>
      <p:bldP spid="17" grpId="1" animBg="1"/>
      <p:bldP spid="5" grpId="0"/>
      <p:bldP spid="21" grpId="0" animBg="1"/>
      <p:bldP spid="22" grpId="0" animBg="1"/>
      <p:bldP spid="23" grpId="0" animBg="1"/>
      <p:bldP spid="24" grpId="0" animBg="1"/>
      <p:bldP spid="6" grpId="0" animBg="1"/>
      <p:bldP spid="6" grpId="1" animBg="1"/>
      <p:bldP spid="19" grpId="0" animBg="1"/>
      <p:bldP spid="7" grpId="0"/>
      <p:bldP spid="25" grpId="0"/>
      <p:bldP spid="8" grpId="0" animBg="1"/>
      <p:bldP spid="8" grpId="1" animBg="1"/>
      <p:bldP spid="8"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ular Callout 18">
            <a:extLst>
              <a:ext uri="{FF2B5EF4-FFF2-40B4-BE49-F238E27FC236}">
                <a16:creationId xmlns:a16="http://schemas.microsoft.com/office/drawing/2014/main" id="{2B6F1530-2967-4A48-9C25-F4BFF0D10E8C}"/>
              </a:ext>
            </a:extLst>
          </p:cNvPr>
          <p:cNvSpPr/>
          <p:nvPr/>
        </p:nvSpPr>
        <p:spPr>
          <a:xfrm>
            <a:off x="2743200" y="2220443"/>
            <a:ext cx="1981200" cy="609600"/>
          </a:xfrm>
          <a:prstGeom prst="wedgeRoundRectCallout">
            <a:avLst>
              <a:gd name="adj1" fmla="val -66937"/>
              <a:gd name="adj2" fmla="val 15808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Done: Jun 20, 2023</a:t>
            </a:r>
          </a:p>
        </p:txBody>
      </p:sp>
      <p:pic>
        <p:nvPicPr>
          <p:cNvPr id="11" name="Picture 10">
            <a:extLst>
              <a:ext uri="{FF2B5EF4-FFF2-40B4-BE49-F238E27FC236}">
                <a16:creationId xmlns:a16="http://schemas.microsoft.com/office/drawing/2014/main" id="{D8B88078-561B-4804-A646-4DEBB3BBA1F3}"/>
              </a:ext>
            </a:extLst>
          </p:cNvPr>
          <p:cNvPicPr>
            <a:picLocks noChangeAspect="1"/>
          </p:cNvPicPr>
          <p:nvPr/>
        </p:nvPicPr>
        <p:blipFill rotWithShape="1">
          <a:blip r:embed="rId2"/>
          <a:srcRect l="55551" b="21446"/>
          <a:stretch/>
        </p:blipFill>
        <p:spPr>
          <a:xfrm>
            <a:off x="6950376" y="3478501"/>
            <a:ext cx="2131300" cy="1433523"/>
          </a:xfrm>
          <a:prstGeom prst="rect">
            <a:avLst/>
          </a:prstGeom>
        </p:spPr>
      </p:pic>
      <p:pic>
        <p:nvPicPr>
          <p:cNvPr id="5" name="Picture 4">
            <a:extLst>
              <a:ext uri="{FF2B5EF4-FFF2-40B4-BE49-F238E27FC236}">
                <a16:creationId xmlns:a16="http://schemas.microsoft.com/office/drawing/2014/main" id="{0EBE7F41-8118-4DAC-973D-E465E39AC6A7}"/>
              </a:ext>
            </a:extLst>
          </p:cNvPr>
          <p:cNvPicPr>
            <a:picLocks noChangeAspect="1"/>
          </p:cNvPicPr>
          <p:nvPr/>
        </p:nvPicPr>
        <p:blipFill>
          <a:blip r:embed="rId3"/>
          <a:stretch>
            <a:fillRect/>
          </a:stretch>
        </p:blipFill>
        <p:spPr>
          <a:xfrm>
            <a:off x="2310224" y="3585070"/>
            <a:ext cx="3595276" cy="2112420"/>
          </a:xfrm>
          <a:prstGeom prst="rect">
            <a:avLst/>
          </a:prstGeom>
        </p:spPr>
      </p:pic>
      <p:sp>
        <p:nvSpPr>
          <p:cNvPr id="2" name="Title 1"/>
          <p:cNvSpPr>
            <a:spLocks noGrp="1"/>
          </p:cNvSpPr>
          <p:nvPr>
            <p:ph type="title"/>
          </p:nvPr>
        </p:nvSpPr>
        <p:spPr/>
        <p:txBody>
          <a:bodyPr>
            <a:normAutofit/>
          </a:bodyPr>
          <a:lstStyle/>
          <a:p>
            <a:r>
              <a:rPr lang="en-US" dirty="0"/>
              <a:t>PTNP data maintenance </a:t>
            </a:r>
            <a:r>
              <a:rPr lang="en-US" u="sng" dirty="0"/>
              <a:t>Round 1</a:t>
            </a:r>
          </a:p>
        </p:txBody>
      </p:sp>
      <p:sp>
        <p:nvSpPr>
          <p:cNvPr id="4" name="Slide Number Placeholder 3"/>
          <p:cNvSpPr>
            <a:spLocks noGrp="1"/>
          </p:cNvSpPr>
          <p:nvPr>
            <p:ph type="sldNum" sz="quarter" idx="12"/>
          </p:nvPr>
        </p:nvSpPr>
        <p:spPr/>
        <p:txBody>
          <a:bodyPr/>
          <a:lstStyle/>
          <a:p>
            <a:fld id="{62DBCB69-547C-4F68-819F-474A80AB012D}" type="slidenum">
              <a:rPr lang="en-US" smtClean="0"/>
              <a:t>23</a:t>
            </a:fld>
            <a:endParaRPr lang="en-US"/>
          </a:p>
        </p:txBody>
      </p:sp>
      <p:sp>
        <p:nvSpPr>
          <p:cNvPr id="6" name="Rounded Rectangle 5"/>
          <p:cNvSpPr/>
          <p:nvPr/>
        </p:nvSpPr>
        <p:spPr>
          <a:xfrm>
            <a:off x="611038" y="35052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Initial  Provider Type NPI Pool</a:t>
            </a:r>
          </a:p>
        </p:txBody>
      </p:sp>
      <p:sp>
        <p:nvSpPr>
          <p:cNvPr id="7" name="Rounded Rectangle 6"/>
          <p:cNvSpPr/>
          <p:nvPr/>
        </p:nvSpPr>
        <p:spPr>
          <a:xfrm>
            <a:off x="612475" y="53340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lt1"/>
                </a:solidFill>
              </a:rPr>
              <a:t>Addition-Deletion Suggestions by individual carriers</a:t>
            </a:r>
          </a:p>
        </p:txBody>
      </p:sp>
      <p:sp>
        <p:nvSpPr>
          <p:cNvPr id="8" name="Rounded Rectangle 7"/>
          <p:cNvSpPr/>
          <p:nvPr/>
        </p:nvSpPr>
        <p:spPr>
          <a:xfrm>
            <a:off x="5486400" y="53340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 Industry Provider Type Addition-Deletion suggestions</a:t>
            </a:r>
          </a:p>
        </p:txBody>
      </p:sp>
      <p:sp>
        <p:nvSpPr>
          <p:cNvPr id="9" name="Rounded Rectangle 8"/>
          <p:cNvSpPr/>
          <p:nvPr/>
        </p:nvSpPr>
        <p:spPr>
          <a:xfrm>
            <a:off x="5486400" y="35052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Votes by individual carriers </a:t>
            </a:r>
            <a:endParaRPr lang="en-US" sz="1400" i="1" dirty="0"/>
          </a:p>
        </p:txBody>
      </p:sp>
      <p:sp>
        <p:nvSpPr>
          <p:cNvPr id="10" name="Rounded Rectangle 9"/>
          <p:cNvSpPr/>
          <p:nvPr/>
        </p:nvSpPr>
        <p:spPr>
          <a:xfrm>
            <a:off x="5486400" y="1693653"/>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Finalized  Provider Type-NPI Pool (Updated)</a:t>
            </a:r>
          </a:p>
        </p:txBody>
      </p:sp>
      <p:sp>
        <p:nvSpPr>
          <p:cNvPr id="12" name="Right Arrow 11"/>
          <p:cNvSpPr/>
          <p:nvPr/>
        </p:nvSpPr>
        <p:spPr>
          <a:xfrm rot="5400000">
            <a:off x="125730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AID Data Preparation</a:t>
            </a:r>
          </a:p>
        </p:txBody>
      </p:sp>
      <p:sp>
        <p:nvSpPr>
          <p:cNvPr id="13" name="Right Arrow 12"/>
          <p:cNvSpPr/>
          <p:nvPr/>
        </p:nvSpPr>
        <p:spPr>
          <a:xfrm rot="5400000">
            <a:off x="1257300" y="47625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Industry Review for changes</a:t>
            </a:r>
          </a:p>
        </p:txBody>
      </p:sp>
      <p:sp>
        <p:nvSpPr>
          <p:cNvPr id="14" name="Right Arrow 13"/>
          <p:cNvSpPr/>
          <p:nvPr/>
        </p:nvSpPr>
        <p:spPr>
          <a:xfrm>
            <a:off x="3733800" y="56769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horz" wrap="none" rtlCol="0" anchor="t" anchorCtr="0"/>
          <a:lstStyle/>
          <a:p>
            <a:pPr algn="ctr"/>
            <a:r>
              <a:rPr lang="en-US" sz="1600" dirty="0"/>
              <a:t>AID data consolidation</a:t>
            </a:r>
          </a:p>
        </p:txBody>
      </p:sp>
      <p:sp>
        <p:nvSpPr>
          <p:cNvPr id="15" name="Right Arrow 14"/>
          <p:cNvSpPr/>
          <p:nvPr/>
        </p:nvSpPr>
        <p:spPr>
          <a:xfrm rot="16200000" flipV="1">
            <a:off x="6210300" y="4759625"/>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Industry vote on provider classification</a:t>
            </a:r>
          </a:p>
        </p:txBody>
      </p:sp>
      <p:sp>
        <p:nvSpPr>
          <p:cNvPr id="17" name="Right Arrow 16"/>
          <p:cNvSpPr/>
          <p:nvPr/>
        </p:nvSpPr>
        <p:spPr>
          <a:xfrm rot="16200000" flipV="1">
            <a:off x="619736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AID review and consolidation</a:t>
            </a:r>
          </a:p>
        </p:txBody>
      </p:sp>
      <p:sp>
        <p:nvSpPr>
          <p:cNvPr id="18" name="TextBox 17"/>
          <p:cNvSpPr txBox="1"/>
          <p:nvPr/>
        </p:nvSpPr>
        <p:spPr>
          <a:xfrm>
            <a:off x="2362200" y="990600"/>
            <a:ext cx="6324600" cy="461665"/>
          </a:xfrm>
          <a:prstGeom prst="rect">
            <a:avLst/>
          </a:prstGeom>
          <a:noFill/>
        </p:spPr>
        <p:txBody>
          <a:bodyPr wrap="square" rtlCol="0">
            <a:spAutoFit/>
          </a:bodyPr>
          <a:lstStyle/>
          <a:p>
            <a:r>
              <a:rPr lang="en-US" sz="2400" b="1" dirty="0">
                <a:solidFill>
                  <a:srgbClr val="C00000"/>
                </a:solidFill>
              </a:rPr>
              <a:t>Details available in </a:t>
            </a:r>
            <a:r>
              <a:rPr lang="en-US" sz="2400" b="1" i="1" dirty="0">
                <a:solidFill>
                  <a:srgbClr val="C00000"/>
                </a:solidFill>
                <a:hlinkClick r:id="rId4">
                  <a:extLst>
                    <a:ext uri="{A12FA001-AC4F-418D-AE19-62706E023703}">
                      <ahyp:hlinkClr xmlns:ahyp="http://schemas.microsoft.com/office/drawing/2018/hyperlinkcolor" val="tx"/>
                    </a:ext>
                  </a:extLst>
                </a:hlinkClick>
              </a:rPr>
              <a:t>NA Review Process.pdf </a:t>
            </a:r>
            <a:endParaRPr lang="en-US" sz="2400" b="1" i="1" dirty="0">
              <a:solidFill>
                <a:srgbClr val="C00000"/>
              </a:solidFill>
            </a:endParaRPr>
          </a:p>
        </p:txBody>
      </p:sp>
      <p:sp>
        <p:nvSpPr>
          <p:cNvPr id="19" name="Rounded Rectangular Callout 18"/>
          <p:cNvSpPr/>
          <p:nvPr/>
        </p:nvSpPr>
        <p:spPr>
          <a:xfrm>
            <a:off x="3277319" y="4425351"/>
            <a:ext cx="1524000" cy="609600"/>
          </a:xfrm>
          <a:prstGeom prst="wedgeRoundRectCallout">
            <a:avLst>
              <a:gd name="adj1" fmla="val -91022"/>
              <a:gd name="adj2" fmla="val 14386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Next up: Aug 2, 2023</a:t>
            </a:r>
          </a:p>
        </p:txBody>
      </p:sp>
      <p:sp>
        <p:nvSpPr>
          <p:cNvPr id="20" name="Rounded Rectangular Callout 19"/>
          <p:cNvSpPr/>
          <p:nvPr/>
        </p:nvSpPr>
        <p:spPr>
          <a:xfrm>
            <a:off x="3124200" y="3129216"/>
            <a:ext cx="1524000" cy="609600"/>
          </a:xfrm>
          <a:prstGeom prst="wedgeRoundRectCallout">
            <a:avLst>
              <a:gd name="adj1" fmla="val 103129"/>
              <a:gd name="adj2" fmla="val 915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Due: Sept 15, 2023</a:t>
            </a:r>
          </a:p>
        </p:txBody>
      </p:sp>
      <p:sp>
        <p:nvSpPr>
          <p:cNvPr id="21" name="Rounded Rectangular Callout 20"/>
          <p:cNvSpPr/>
          <p:nvPr/>
        </p:nvSpPr>
        <p:spPr>
          <a:xfrm>
            <a:off x="2133600" y="1524275"/>
            <a:ext cx="2514600" cy="609600"/>
          </a:xfrm>
          <a:prstGeom prst="wedgeRoundRectCallout">
            <a:avLst>
              <a:gd name="adj1" fmla="val 83129"/>
              <a:gd name="adj2" fmla="val 615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Expected: October 31, 2023</a:t>
            </a:r>
          </a:p>
        </p:txBody>
      </p:sp>
      <p:sp>
        <p:nvSpPr>
          <p:cNvPr id="22" name="Rounded Rectangle 21"/>
          <p:cNvSpPr/>
          <p:nvPr/>
        </p:nvSpPr>
        <p:spPr>
          <a:xfrm>
            <a:off x="801538" y="6416772"/>
            <a:ext cx="1600200" cy="304703"/>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23" name="Rounded Rectangle 22"/>
          <p:cNvSpPr/>
          <p:nvPr/>
        </p:nvSpPr>
        <p:spPr>
          <a:xfrm>
            <a:off x="5757741" y="6416772"/>
            <a:ext cx="1590918" cy="335215"/>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16" name="Rounded Rectangular Callout 18">
            <a:extLst>
              <a:ext uri="{FF2B5EF4-FFF2-40B4-BE49-F238E27FC236}">
                <a16:creationId xmlns:a16="http://schemas.microsoft.com/office/drawing/2014/main" id="{2497FFF4-7180-4548-A681-1DA5D30E5100}"/>
              </a:ext>
            </a:extLst>
          </p:cNvPr>
          <p:cNvSpPr/>
          <p:nvPr/>
        </p:nvSpPr>
        <p:spPr>
          <a:xfrm>
            <a:off x="3131643" y="6142387"/>
            <a:ext cx="1524000" cy="609600"/>
          </a:xfrm>
          <a:prstGeom prst="wedgeRoundRectCallout">
            <a:avLst>
              <a:gd name="adj1" fmla="val 103096"/>
              <a:gd name="adj2" fmla="val -8260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Expected: Aug 16, 2023</a:t>
            </a:r>
          </a:p>
        </p:txBody>
      </p:sp>
    </p:spTree>
    <p:extLst>
      <p:ext uri="{BB962C8B-B14F-4D97-AF65-F5344CB8AC3E}">
        <p14:creationId xmlns:p14="http://schemas.microsoft.com/office/powerpoint/2010/main" val="22954295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xit" presetSubtype="0" fill="hold"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10" presetClass="exit" presetSubtype="0" fill="hold"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xit" presetSubtype="0" fill="hold" grpId="1" nodeType="withEffect">
                                  <p:stCondLst>
                                    <p:cond delay="0"/>
                                  </p:stCondLst>
                                  <p:childTnLst>
                                    <p:animEffect transition="out" filter="fade">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P spid="7" grpId="0" animBg="1"/>
      <p:bldP spid="8" grpId="0" animBg="1"/>
      <p:bldP spid="9" grpId="0" animBg="1"/>
      <p:bldP spid="10" grpId="0" animBg="1"/>
      <p:bldP spid="12" grpId="0" animBg="1"/>
      <p:bldP spid="13" grpId="0" animBg="1"/>
      <p:bldP spid="14" grpId="0" animBg="1"/>
      <p:bldP spid="15" grpId="0" animBg="1"/>
      <p:bldP spid="17" grpId="0" animBg="1"/>
      <p:bldP spid="19" grpId="0" animBg="1"/>
      <p:bldP spid="20" grpId="0" animBg="1"/>
      <p:bldP spid="21" grpId="0" animBg="1"/>
      <p:bldP spid="22" grpId="0" animBg="1"/>
      <p:bldP spid="22" grpId="1" animBg="1"/>
      <p:bldP spid="23" grpId="0" animBg="1"/>
      <p:bldP spid="23" grpId="1"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799" y="8945"/>
            <a:ext cx="5670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6858000" y="2568379"/>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dasgupta\AppData\Local\Microsoft\Windows\Temporary Internet Files\Content.IE5\24HTFFC0\matt-icons_contact-ad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1087" y="2360762"/>
            <a:ext cx="872747"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6623" y="2204209"/>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499" y="595424"/>
            <a:ext cx="5562600"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4826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1220989"/>
            <a:ext cx="3962400" cy="584775"/>
          </a:xfrm>
          <a:prstGeom prst="rect">
            <a:avLst/>
          </a:prstGeom>
        </p:spPr>
        <p:txBody>
          <a:bodyPr wrap="square">
            <a:spAutoFit/>
          </a:bodyPr>
          <a:lstStyle/>
          <a:p>
            <a:r>
              <a:rPr lang="en-US" sz="1600" dirty="0"/>
              <a:t>2023 Round 2 Initial Provider Type-NPI Pool </a:t>
            </a:r>
          </a:p>
          <a:p>
            <a:r>
              <a:rPr lang="en-US" sz="1600" dirty="0">
                <a:solidFill>
                  <a:srgbClr val="C00000"/>
                </a:solidFill>
              </a:rPr>
              <a:t> (Available since June 20, 2023)</a:t>
            </a:r>
            <a:r>
              <a:rPr lang="en-US" sz="1600" dirty="0">
                <a:solidFill>
                  <a:schemeClr val="accent1"/>
                </a:solidFill>
              </a:rPr>
              <a:t> </a:t>
            </a:r>
          </a:p>
        </p:txBody>
      </p:sp>
      <p:sp>
        <p:nvSpPr>
          <p:cNvPr id="6" name="Cloud Callout 5"/>
          <p:cNvSpPr/>
          <p:nvPr/>
        </p:nvSpPr>
        <p:spPr>
          <a:xfrm>
            <a:off x="2190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3888" y="2617106"/>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9802565">
            <a:off x="2433964"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173"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2965595" y="5015903"/>
            <a:ext cx="6019801" cy="584775"/>
          </a:xfrm>
          <a:prstGeom prst="rect">
            <a:avLst/>
          </a:prstGeom>
          <a:noFill/>
        </p:spPr>
        <p:txBody>
          <a:bodyPr wrap="square" rtlCol="0">
            <a:spAutoFit/>
          </a:bodyPr>
          <a:lstStyle/>
          <a:p>
            <a:r>
              <a:rPr lang="en-US" sz="1600" dirty="0"/>
              <a:t>“</a:t>
            </a:r>
            <a:r>
              <a:rPr lang="en-US" sz="1600" dirty="0">
                <a:solidFill>
                  <a:schemeClr val="accent1"/>
                </a:solidFill>
              </a:rPr>
              <a:t>20230116_83470_BCBS_Provider_Type_NPI_AddDelete.csv</a:t>
            </a:r>
            <a:r>
              <a:rPr lang="en-US" sz="1600" dirty="0"/>
              <a:t>”</a:t>
            </a:r>
          </a:p>
          <a:p>
            <a:r>
              <a:rPr lang="en-US" sz="1600" dirty="0">
                <a:solidFill>
                  <a:srgbClr val="C00000"/>
                </a:solidFill>
              </a:rPr>
              <a:t>(Due August 2, 2023)</a:t>
            </a:r>
          </a:p>
        </p:txBody>
      </p:sp>
      <p:sp>
        <p:nvSpPr>
          <p:cNvPr id="9" name="TextBox 8"/>
          <p:cNvSpPr txBox="1"/>
          <p:nvPr/>
        </p:nvSpPr>
        <p:spPr>
          <a:xfrm>
            <a:off x="2625301" y="3442900"/>
            <a:ext cx="1737173" cy="369332"/>
          </a:xfrm>
          <a:prstGeom prst="rect">
            <a:avLst/>
          </a:prstGeom>
          <a:noFill/>
        </p:spPr>
        <p:txBody>
          <a:bodyPr wrap="square" rtlCol="0">
            <a:spAutoFit/>
          </a:bodyPr>
          <a:lstStyle/>
          <a:p>
            <a:r>
              <a:rPr lang="en-US" dirty="0"/>
              <a:t>Add? Delete?</a:t>
            </a:r>
          </a:p>
        </p:txBody>
      </p:sp>
      <p:sp>
        <p:nvSpPr>
          <p:cNvPr id="10" name="TextBox 9"/>
          <p:cNvSpPr txBox="1"/>
          <p:nvPr/>
        </p:nvSpPr>
        <p:spPr>
          <a:xfrm>
            <a:off x="6761703" y="4496486"/>
            <a:ext cx="2188251" cy="369332"/>
          </a:xfrm>
          <a:prstGeom prst="rect">
            <a:avLst/>
          </a:prstGeom>
          <a:noFill/>
        </p:spPr>
        <p:txBody>
          <a:bodyPr wrap="square" rtlCol="0">
            <a:spAutoFit/>
          </a:bodyPr>
          <a:lstStyle/>
          <a:p>
            <a:r>
              <a:rPr lang="en-US" dirty="0"/>
              <a:t>Blue Cross Experts </a:t>
            </a:r>
          </a:p>
        </p:txBody>
      </p:sp>
      <p:sp>
        <p:nvSpPr>
          <p:cNvPr id="11" name="TextBox 10"/>
          <p:cNvSpPr txBox="1"/>
          <p:nvPr/>
        </p:nvSpPr>
        <p:spPr>
          <a:xfrm>
            <a:off x="417353" y="6174709"/>
            <a:ext cx="8458200" cy="646331"/>
          </a:xfrm>
          <a:prstGeom prst="rect">
            <a:avLst/>
          </a:prstGeom>
          <a:noFill/>
        </p:spPr>
        <p:txBody>
          <a:bodyPr wrap="square" rtlCol="0">
            <a:spAutoFit/>
          </a:bodyPr>
          <a:lstStyle/>
          <a:p>
            <a:r>
              <a:rPr lang="en-US" dirty="0">
                <a:latin typeface="Arial Black" panose="020B0A04020102020204" pitchFamily="34" charset="0"/>
              </a:rPr>
              <a:t>Stage 1: “Suggestion for changes” stage using BCBS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24</a:t>
            </a:fld>
            <a:endParaRPr lang="en-US"/>
          </a:p>
        </p:txBody>
      </p:sp>
      <p:pic>
        <p:nvPicPr>
          <p:cNvPr id="19" name="Picture 18"/>
          <p:cNvPicPr>
            <a:picLocks noChangeAspect="1"/>
          </p:cNvPicPr>
          <p:nvPr/>
        </p:nvPicPr>
        <p:blipFill>
          <a:blip r:embed="rId6"/>
          <a:stretch>
            <a:fillRect/>
          </a:stretch>
        </p:blipFill>
        <p:spPr>
          <a:xfrm rot="20214641">
            <a:off x="-381038" y="1651532"/>
            <a:ext cx="3090940" cy="1932600"/>
          </a:xfrm>
          <a:prstGeom prst="rect">
            <a:avLst/>
          </a:prstGeom>
        </p:spPr>
      </p:pic>
      <p:pic>
        <p:nvPicPr>
          <p:cNvPr id="24" name="Picture 10" descr="C:\Users\tdasgupta\AppData\Local\Microsoft\Windows\Temporary Internet Files\Content.IE5\QECY1J48\724px-Office-excel.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1673" y="533345"/>
            <a:ext cx="543074" cy="76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8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10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fade">
                                      <p:cBhvr>
                                        <p:cTn id="34" dur="500"/>
                                        <p:tgtEl>
                                          <p:spTgt spid="1029"/>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fade">
                                      <p:cBhvr>
                                        <p:cTn id="38" dur="500"/>
                                        <p:tgtEl>
                                          <p:spTgt spid="1032"/>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fade">
                                      <p:cBhvr>
                                        <p:cTn id="57" dur="500"/>
                                        <p:tgtEl>
                                          <p:spTgt spid="10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15" grpId="0" animBg="1"/>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799" y="8945"/>
            <a:ext cx="5670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6858000" y="2568379"/>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499" y="595424"/>
            <a:ext cx="5562600"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4826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2190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9802565">
            <a:off x="2433964"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173"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2965595" y="5015903"/>
            <a:ext cx="6019801" cy="584775"/>
          </a:xfrm>
          <a:prstGeom prst="rect">
            <a:avLst/>
          </a:prstGeom>
          <a:noFill/>
        </p:spPr>
        <p:txBody>
          <a:bodyPr wrap="square" rtlCol="0">
            <a:spAutoFit/>
          </a:bodyPr>
          <a:lstStyle/>
          <a:p>
            <a:r>
              <a:rPr lang="en-US" sz="1600" dirty="0"/>
              <a:t>“</a:t>
            </a:r>
            <a:r>
              <a:rPr lang="en-US" sz="1600" dirty="0">
                <a:solidFill>
                  <a:schemeClr val="accent1"/>
                </a:solidFill>
              </a:rPr>
              <a:t>20230315_80799_Ambetter_ObjectionVote.csv</a:t>
            </a:r>
            <a:r>
              <a:rPr lang="en-US" sz="1600" dirty="0"/>
              <a:t>”</a:t>
            </a:r>
          </a:p>
          <a:p>
            <a:r>
              <a:rPr lang="en-US" sz="1600" dirty="0">
                <a:solidFill>
                  <a:srgbClr val="C00000"/>
                </a:solidFill>
              </a:rPr>
              <a:t>(Due September 15, 2023)</a:t>
            </a:r>
          </a:p>
        </p:txBody>
      </p:sp>
      <p:sp>
        <p:nvSpPr>
          <p:cNvPr id="10" name="TextBox 9"/>
          <p:cNvSpPr txBox="1"/>
          <p:nvPr/>
        </p:nvSpPr>
        <p:spPr>
          <a:xfrm>
            <a:off x="6761703" y="4496486"/>
            <a:ext cx="2188251" cy="369332"/>
          </a:xfrm>
          <a:prstGeom prst="rect">
            <a:avLst/>
          </a:prstGeom>
          <a:noFill/>
        </p:spPr>
        <p:txBody>
          <a:bodyPr wrap="square" rtlCol="0">
            <a:spAutoFit/>
          </a:bodyPr>
          <a:lstStyle/>
          <a:p>
            <a:r>
              <a:rPr lang="en-US" dirty="0" err="1"/>
              <a:t>Ambetter</a:t>
            </a:r>
            <a:r>
              <a:rPr lang="en-US" dirty="0"/>
              <a:t> Experts </a:t>
            </a:r>
          </a:p>
        </p:txBody>
      </p:sp>
      <p:sp>
        <p:nvSpPr>
          <p:cNvPr id="11" name="TextBox 10"/>
          <p:cNvSpPr txBox="1"/>
          <p:nvPr/>
        </p:nvSpPr>
        <p:spPr>
          <a:xfrm>
            <a:off x="417353" y="6174709"/>
            <a:ext cx="8458200" cy="369332"/>
          </a:xfrm>
          <a:prstGeom prst="rect">
            <a:avLst/>
          </a:prstGeom>
          <a:noFill/>
        </p:spPr>
        <p:txBody>
          <a:bodyPr wrap="square" rtlCol="0">
            <a:spAutoFit/>
          </a:bodyPr>
          <a:lstStyle/>
          <a:p>
            <a:r>
              <a:rPr lang="en-US" dirty="0">
                <a:latin typeface="Arial Black" panose="020B0A04020102020204" pitchFamily="34" charset="0"/>
              </a:rPr>
              <a:t>Stage 2: “Voting” stage using </a:t>
            </a:r>
            <a:r>
              <a:rPr lang="en-US" dirty="0" err="1">
                <a:latin typeface="Arial Black" panose="020B0A04020102020204" pitchFamily="34" charset="0"/>
              </a:rPr>
              <a:t>Ambetter</a:t>
            </a:r>
            <a:r>
              <a:rPr lang="en-US" dirty="0">
                <a:latin typeface="Arial Black" panose="020B0A04020102020204" pitchFamily="34" charset="0"/>
              </a:rPr>
              <a:t>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25</a:t>
            </a:fld>
            <a:endParaRPr lang="en-US"/>
          </a:p>
        </p:txBody>
      </p:sp>
      <p:sp>
        <p:nvSpPr>
          <p:cNvPr id="9" name="TextBox 8"/>
          <p:cNvSpPr txBox="1"/>
          <p:nvPr/>
        </p:nvSpPr>
        <p:spPr>
          <a:xfrm>
            <a:off x="2691814" y="2370050"/>
            <a:ext cx="2136837" cy="1200329"/>
          </a:xfrm>
          <a:prstGeom prst="rect">
            <a:avLst/>
          </a:prstGeom>
          <a:noFill/>
        </p:spPr>
        <p:txBody>
          <a:bodyPr wrap="square" rtlCol="0">
            <a:spAutoFit/>
          </a:bodyPr>
          <a:lstStyle/>
          <a:p>
            <a:r>
              <a:rPr lang="en-US" dirty="0"/>
              <a:t>To agree or not to agree on this addition and that removal?</a:t>
            </a:r>
          </a:p>
        </p:txBody>
      </p:sp>
      <p:sp>
        <p:nvSpPr>
          <p:cNvPr id="5" name="Rectangle 4"/>
          <p:cNvSpPr/>
          <p:nvPr/>
        </p:nvSpPr>
        <p:spPr>
          <a:xfrm>
            <a:off x="5430421" y="1077121"/>
            <a:ext cx="3993583" cy="584775"/>
          </a:xfrm>
          <a:prstGeom prst="rect">
            <a:avLst/>
          </a:prstGeom>
        </p:spPr>
        <p:txBody>
          <a:bodyPr wrap="square">
            <a:spAutoFit/>
          </a:bodyPr>
          <a:lstStyle/>
          <a:p>
            <a:r>
              <a:rPr lang="en-US" sz="1600" dirty="0">
                <a:solidFill>
                  <a:schemeClr val="accent1"/>
                </a:solidFill>
              </a:rPr>
              <a:t>"Industry Provider Type Addition-Deletion</a:t>
            </a:r>
          </a:p>
          <a:p>
            <a:r>
              <a:rPr lang="en-US" sz="1600" dirty="0">
                <a:solidFill>
                  <a:schemeClr val="accent1"/>
                </a:solidFill>
              </a:rPr>
              <a:t>suggestions"  </a:t>
            </a:r>
            <a:r>
              <a:rPr lang="en-US" sz="1600" dirty="0">
                <a:solidFill>
                  <a:srgbClr val="C00000"/>
                </a:solidFill>
              </a:rPr>
              <a:t>(Expected August 16, 2023)</a:t>
            </a:r>
          </a:p>
        </p:txBody>
      </p:sp>
      <p:pic>
        <p:nvPicPr>
          <p:cNvPr id="4106" name="Picture 10" descr="C:\Users\tdasgupta\AppData\Local\Microsoft\Windows\Temporary Internet Files\Content.IE5\QECY1J48\724px-Office-excel.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673" y="533345"/>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tdasgupta\AppData\Local\Microsoft\Windows\Temporary Internet Files\Content.IE5\LU5KSSG0\Office-ms-excel.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443883"/>
            <a:ext cx="535000" cy="756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rot="20080629">
            <a:off x="-291989" y="1691986"/>
            <a:ext cx="2890073" cy="1807008"/>
          </a:xfrm>
          <a:prstGeom prst="rect">
            <a:avLst/>
          </a:prstGeom>
        </p:spPr>
      </p:pic>
    </p:spTree>
    <p:extLst>
      <p:ext uri="{BB962C8B-B14F-4D97-AF65-F5344CB8AC3E}">
        <p14:creationId xmlns:p14="http://schemas.microsoft.com/office/powerpoint/2010/main" val="306111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500"/>
                                  </p:stCondLst>
                                  <p:childTnLst>
                                    <p:set>
                                      <p:cBhvr>
                                        <p:cTn id="22" dur="1" fill="hold">
                                          <p:stCondLst>
                                            <p:cond delay="0"/>
                                          </p:stCondLst>
                                        </p:cTn>
                                        <p:tgtEl>
                                          <p:spTgt spid="4106"/>
                                        </p:tgtEl>
                                        <p:attrNameLst>
                                          <p:attrName>style.visibility</p:attrName>
                                        </p:attrNameLst>
                                      </p:cBhvr>
                                      <p:to>
                                        <p:strVal val="visible"/>
                                      </p:to>
                                    </p:set>
                                    <p:animEffect transition="in" filter="fade">
                                      <p:cBhvr>
                                        <p:cTn id="23" dur="500"/>
                                        <p:tgtEl>
                                          <p:spTgt spid="410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fade">
                                      <p:cBhvr>
                                        <p:cTn id="54" dur="500"/>
                                        <p:tgtEl>
                                          <p:spTgt spid="10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4107"/>
                                        </p:tgtEl>
                                        <p:attrNameLst>
                                          <p:attrName>style.visibility</p:attrName>
                                        </p:attrNameLst>
                                      </p:cBhvr>
                                      <p:to>
                                        <p:strVal val="visible"/>
                                      </p:to>
                                    </p:set>
                                    <p:animEffect transition="in" filter="fade">
                                      <p:cBhvr>
                                        <p:cTn id="60"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15" grpId="0" animBg="1"/>
      <p:bldP spid="7" grpId="0"/>
      <p:bldP spid="8" grpId="0"/>
      <p:bldP spid="10" grpId="0"/>
      <p:bldP spid="11" grpId="0"/>
      <p:bldP spid="9"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937" t="27619" r="18413" b="17143"/>
          <a:stretch/>
        </p:blipFill>
        <p:spPr>
          <a:xfrm flipH="1">
            <a:off x="350520" y="2286000"/>
            <a:ext cx="609601" cy="457200"/>
          </a:xfrm>
          <a:prstGeom prst="rect">
            <a:avLst/>
          </a:prstGeom>
        </p:spPr>
      </p:pic>
      <p:sp>
        <p:nvSpPr>
          <p:cNvPr id="2" name="Title 1"/>
          <p:cNvSpPr>
            <a:spLocks noGrp="1"/>
          </p:cNvSpPr>
          <p:nvPr>
            <p:ph type="title"/>
          </p:nvPr>
        </p:nvSpPr>
        <p:spPr/>
        <p:txBody>
          <a:bodyPr>
            <a:normAutofit/>
          </a:bodyPr>
          <a:lstStyle/>
          <a:p>
            <a:r>
              <a:rPr lang="en-US" dirty="0"/>
              <a:t>Expectations from Issuers</a:t>
            </a:r>
          </a:p>
        </p:txBody>
      </p:sp>
      <p:sp>
        <p:nvSpPr>
          <p:cNvPr id="3" name="Content Placeholder 2"/>
          <p:cNvSpPr>
            <a:spLocks noGrp="1"/>
          </p:cNvSpPr>
          <p:nvPr>
            <p:ph idx="1"/>
          </p:nvPr>
        </p:nvSpPr>
        <p:spPr>
          <a:xfrm>
            <a:off x="548640" y="1173479"/>
            <a:ext cx="8229600" cy="4983163"/>
          </a:xfrm>
        </p:spPr>
        <p:txBody>
          <a:bodyPr>
            <a:normAutofit/>
          </a:bodyPr>
          <a:lstStyle/>
          <a:p>
            <a:r>
              <a:rPr lang="en-US" sz="2000" dirty="0"/>
              <a:t>Refer pdf document </a:t>
            </a:r>
            <a:r>
              <a:rPr lang="en-US" sz="2000" i="1" dirty="0"/>
              <a:t>NA Review Process </a:t>
            </a:r>
            <a:r>
              <a:rPr lang="en-US" sz="2000" dirty="0"/>
              <a:t>located in </a:t>
            </a:r>
            <a:r>
              <a:rPr lang="en-US" sz="2000" dirty="0">
                <a:hlinkClick r:id="rId3"/>
              </a:rPr>
              <a:t>http://rhld.insurance.arkansas.gov/Default/NetworkAdequacy</a:t>
            </a:r>
            <a:r>
              <a:rPr lang="en-US" sz="2000" dirty="0"/>
              <a:t> (NA website)</a:t>
            </a:r>
          </a:p>
          <a:p>
            <a:pPr lvl="1"/>
            <a:r>
              <a:rPr lang="en-US" sz="2000" b="1" dirty="0"/>
              <a:t>Issuers provides suggestions for change. </a:t>
            </a:r>
            <a:r>
              <a:rPr lang="en-US" sz="2000" dirty="0"/>
              <a:t>Due on January 16, 2023. </a:t>
            </a:r>
          </a:p>
          <a:p>
            <a:pPr lvl="1"/>
            <a:r>
              <a:rPr lang="en-US" sz="2000" dirty="0"/>
              <a:t>AID collects these suggestions and posts the consolidated information on NA website on August 2, 2023.</a:t>
            </a:r>
          </a:p>
          <a:p>
            <a:pPr lvl="1"/>
            <a:r>
              <a:rPr lang="en-US" sz="2000" b="1" dirty="0"/>
              <a:t>Issuers vote their agreement or opposition to suggested changes by others</a:t>
            </a:r>
            <a:r>
              <a:rPr lang="en-US" sz="2000" dirty="0"/>
              <a:t>. Due on September 15, 2023. </a:t>
            </a:r>
          </a:p>
          <a:p>
            <a:pPr lvl="1"/>
            <a:r>
              <a:rPr lang="en-US" sz="2000" dirty="0"/>
              <a:t>AID processes votes and updates the PTNPs on NA website on October 31, 2023.</a:t>
            </a:r>
          </a:p>
          <a:p>
            <a:pPr marL="457200" lvl="1" indent="0">
              <a:buNone/>
            </a:pPr>
            <a:endParaRPr lang="en-US" sz="2000" dirty="0"/>
          </a:p>
          <a:p>
            <a:r>
              <a:rPr lang="en-US" sz="2000" b="1" dirty="0"/>
              <a:t>AID will use this updated PTNP data to review NA data submitted through SERFF for certification. </a:t>
            </a:r>
          </a:p>
        </p:txBody>
      </p:sp>
      <p:sp>
        <p:nvSpPr>
          <p:cNvPr id="4" name="Slide Number Placeholder 3"/>
          <p:cNvSpPr>
            <a:spLocks noGrp="1"/>
          </p:cNvSpPr>
          <p:nvPr>
            <p:ph type="sldNum" sz="quarter" idx="12"/>
          </p:nvPr>
        </p:nvSpPr>
        <p:spPr/>
        <p:txBody>
          <a:bodyPr/>
          <a:lstStyle/>
          <a:p>
            <a:fld id="{62DBCB69-547C-4F68-819F-474A80AB012D}" type="slidenum">
              <a:rPr lang="en-US" smtClean="0"/>
              <a:t>26</a:t>
            </a:fld>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7937" t="27619" r="18413" b="17143"/>
          <a:stretch/>
        </p:blipFill>
        <p:spPr>
          <a:xfrm flipH="1">
            <a:off x="350520" y="3352800"/>
            <a:ext cx="609601" cy="457200"/>
          </a:xfrm>
          <a:prstGeom prst="rect">
            <a:avLst/>
          </a:prstGeom>
        </p:spPr>
      </p:pic>
    </p:spTree>
    <p:extLst>
      <p:ext uri="{BB962C8B-B14F-4D97-AF65-F5344CB8AC3E}">
        <p14:creationId xmlns:p14="http://schemas.microsoft.com/office/powerpoint/2010/main" val="10771167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sz="2400" b="1" dirty="0">
                <a:solidFill>
                  <a:schemeClr val="bg1">
                    <a:lumMod val="65000"/>
                  </a:schemeClr>
                </a:solidFill>
                <a:latin typeface="Arial Black" panose="020B0A04020102020204" pitchFamily="34" charset="0"/>
              </a:rPr>
              <a:t>Introductions &amp; housekeeping</a:t>
            </a:r>
          </a:p>
          <a:p>
            <a:pPr marL="0" marR="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Changes in the NA Regulation</a:t>
            </a:r>
          </a:p>
          <a:p>
            <a:pPr marL="800100" lvl="2">
              <a:lnSpc>
                <a:spcPct val="107000"/>
              </a:lnSpc>
              <a:spcBef>
                <a:spcPts val="0"/>
              </a:spcBef>
              <a:spcAft>
                <a:spcPts val="800"/>
              </a:spcAft>
            </a:pPr>
            <a:r>
              <a:rPr lang="en-US" sz="1600" b="1" dirty="0">
                <a:solidFill>
                  <a:schemeClr val="bg1">
                    <a:lumMod val="65000"/>
                  </a:schemeClr>
                </a:solidFill>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solidFill>
                  <a:schemeClr val="bg1">
                    <a:lumMod val="65000"/>
                  </a:schemeClr>
                </a:solidFill>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solidFill>
                  <a:schemeClr val="bg1">
                    <a:lumMod val="65000"/>
                  </a:schemeClr>
                </a:solidFill>
                <a:latin typeface="Arial Black" panose="020B0A04020102020204" pitchFamily="34" charset="0"/>
              </a:rPr>
              <a:t>Miscellaneous </a:t>
            </a:r>
          </a:p>
          <a:p>
            <a:pPr marL="0" lvl="1" indent="-342900">
              <a:lnSpc>
                <a:spcPct val="107000"/>
              </a:lnSpc>
              <a:spcBef>
                <a:spcPts val="0"/>
              </a:spcBef>
              <a:spcAft>
                <a:spcPts val="800"/>
              </a:spcAft>
              <a:buFont typeface="Arial" panose="020B0604020202020204" pitchFamily="34" charset="0"/>
              <a:buChar char="•"/>
            </a:pPr>
            <a:r>
              <a:rPr lang="en-US" b="1" dirty="0">
                <a:solidFill>
                  <a:schemeClr val="bg1">
                    <a:lumMod val="65000"/>
                  </a:schemeClr>
                </a:solidFill>
                <a:latin typeface="Arial Black" panose="020B0A04020102020204" pitchFamily="34" charset="0"/>
              </a:rPr>
              <a:t>PTNP process and dates</a:t>
            </a:r>
          </a:p>
          <a:p>
            <a:pPr marL="0" lvl="1" indent="-342900">
              <a:lnSpc>
                <a:spcPct val="107000"/>
              </a:lnSpc>
              <a:spcBef>
                <a:spcPts val="0"/>
              </a:spcBef>
              <a:spcAft>
                <a:spcPts val="800"/>
              </a:spcAft>
              <a:buFont typeface="Arial" panose="020B0604020202020204" pitchFamily="34" charset="0"/>
              <a:buChar char="•"/>
            </a:pPr>
            <a:r>
              <a:rPr lang="en-US" b="1" dirty="0">
                <a:latin typeface="Arial Black" panose="020B0A04020102020204" pitchFamily="34" charset="0"/>
              </a:rPr>
              <a:t>Best Practices/First  time review</a:t>
            </a:r>
          </a:p>
          <a:p>
            <a:pPr marL="0" marR="0" lvl="1" indent="-342900">
              <a:lnSpc>
                <a:spcPct val="107000"/>
              </a:lnSpc>
              <a:spcBef>
                <a:spcPts val="0"/>
              </a:spcBef>
              <a:spcAft>
                <a:spcPts val="800"/>
              </a:spcAft>
              <a:buFont typeface="Arial" panose="020B0604020202020204" pitchFamily="34" charset="0"/>
              <a:buChar char="•"/>
            </a:pPr>
            <a:r>
              <a:rPr lang="en-US" b="1" dirty="0">
                <a:solidFill>
                  <a:schemeClr val="bg1">
                    <a:lumMod val="65000"/>
                  </a:schemeClr>
                </a:solidFill>
                <a:latin typeface="Arial Black" panose="020B0A04020102020204" pitchFamily="34" charset="0"/>
              </a:rPr>
              <a:t>Errors to avoid</a:t>
            </a:r>
          </a:p>
          <a:p>
            <a:r>
              <a:rPr lang="en-US" sz="2400" b="1" dirty="0">
                <a:solidFill>
                  <a:schemeClr val="bg1">
                    <a:lumMod val="65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27</a:t>
            </a:fld>
            <a:endParaRPr lang="en-US"/>
          </a:p>
        </p:txBody>
      </p:sp>
    </p:spTree>
    <p:extLst>
      <p:ext uri="{BB962C8B-B14F-4D97-AF65-F5344CB8AC3E}">
        <p14:creationId xmlns:p14="http://schemas.microsoft.com/office/powerpoint/2010/main" val="2196687946"/>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5680-8181-B83A-C637-39C921D94D7E}"/>
              </a:ext>
            </a:extLst>
          </p:cNvPr>
          <p:cNvSpPr>
            <a:spLocks noGrp="1"/>
          </p:cNvSpPr>
          <p:nvPr>
            <p:ph type="title"/>
          </p:nvPr>
        </p:nvSpPr>
        <p:spPr/>
        <p:txBody>
          <a:bodyPr>
            <a:normAutofit fontScale="90000"/>
          </a:bodyPr>
          <a:lstStyle/>
          <a:p>
            <a:r>
              <a:rPr lang="en-US" dirty="0"/>
              <a:t>Best Practices/Reviewing for the first time? </a:t>
            </a:r>
          </a:p>
        </p:txBody>
      </p:sp>
      <p:sp>
        <p:nvSpPr>
          <p:cNvPr id="3" name="Content Placeholder 2">
            <a:extLst>
              <a:ext uri="{FF2B5EF4-FFF2-40B4-BE49-F238E27FC236}">
                <a16:creationId xmlns:a16="http://schemas.microsoft.com/office/drawing/2014/main" id="{2C1DC2B6-B4DF-3B58-9E88-D93D4508B50F}"/>
              </a:ext>
            </a:extLst>
          </p:cNvPr>
          <p:cNvSpPr>
            <a:spLocks noGrp="1"/>
          </p:cNvSpPr>
          <p:nvPr>
            <p:ph idx="1"/>
          </p:nvPr>
        </p:nvSpPr>
        <p:spPr/>
        <p:txBody>
          <a:bodyPr>
            <a:normAutofit fontScale="92500" lnSpcReduction="10000"/>
          </a:bodyPr>
          <a:lstStyle/>
          <a:p>
            <a:pPr marL="0" indent="0">
              <a:buNone/>
            </a:pPr>
            <a:r>
              <a:rPr lang="en-US" sz="2000" dirty="0"/>
              <a:t>Reviewing the entire list before the deadlines may not be feasible. </a:t>
            </a:r>
          </a:p>
          <a:p>
            <a:r>
              <a:rPr lang="en-US" sz="2000" dirty="0"/>
              <a:t>Suggest incorporating process triggers for revisiting the PTNP when </a:t>
            </a:r>
          </a:p>
          <a:p>
            <a:pPr lvl="1"/>
            <a:r>
              <a:rPr lang="en-US" sz="1600" dirty="0"/>
              <a:t>Objection is issued by Insurance Department for particular provider-type</a:t>
            </a:r>
          </a:p>
          <a:p>
            <a:pPr lvl="1"/>
            <a:r>
              <a:rPr lang="en-US" sz="1600" dirty="0"/>
              <a:t>New provider entering network </a:t>
            </a:r>
          </a:p>
          <a:p>
            <a:pPr lvl="2"/>
            <a:r>
              <a:rPr lang="en-US" sz="1400" dirty="0"/>
              <a:t>Belongs to a monitored provider-type but not in the PTNP? </a:t>
            </a:r>
          </a:p>
          <a:p>
            <a:pPr lvl="1"/>
            <a:r>
              <a:rPr lang="en-US" sz="1600" dirty="0"/>
              <a:t>Provider exiting network</a:t>
            </a:r>
          </a:p>
          <a:p>
            <a:pPr lvl="2"/>
            <a:r>
              <a:rPr lang="en-US" sz="1400" dirty="0"/>
              <a:t>Provider not serving Arkansans anymore (through other networks)?</a:t>
            </a:r>
          </a:p>
          <a:p>
            <a:pPr marL="342900" lvl="1" indent="-342900">
              <a:buFont typeface="Arial" panose="020B0604020202020204" pitchFamily="34" charset="0"/>
              <a:buChar char="•"/>
            </a:pPr>
            <a:r>
              <a:rPr lang="en-US" sz="2000" dirty="0"/>
              <a:t>Pay closer attention to the sparse provider-types </a:t>
            </a:r>
          </a:p>
          <a:p>
            <a:pPr marL="342900" lvl="1" indent="-342900">
              <a:buFont typeface="Arial" panose="020B0604020202020204" pitchFamily="34" charset="0"/>
              <a:buChar char="•"/>
            </a:pPr>
            <a:r>
              <a:rPr lang="en-US" sz="2000" dirty="0"/>
              <a:t>If you had no suggestions to add or delete during stage 1, consider reviewing others’ suggestions during stage 2 (vote on the changes suggested) </a:t>
            </a:r>
          </a:p>
          <a:p>
            <a:pPr marL="342900" lvl="1" indent="-342900">
              <a:buFont typeface="Arial" panose="020B0604020202020204" pitchFamily="34" charset="0"/>
              <a:buChar char="•"/>
            </a:pPr>
            <a:r>
              <a:rPr lang="en-US" sz="2000" dirty="0"/>
              <a:t>During Round 2 (and only in Round 2) of the PTNP Data Maintenance, within the template </a:t>
            </a:r>
            <a:r>
              <a:rPr lang="en-US" sz="2000" i="1" dirty="0"/>
              <a:t>“&lt;YYYY&gt; Round 2 Initial Provider Type-NPI Pool Template”,  </a:t>
            </a:r>
            <a:r>
              <a:rPr lang="en-US" sz="2000" dirty="0"/>
              <a:t>there may be providers newly added and are flagged as such. They are added based on the fact that they were newly reported to AID for the annual review in SERFF, and their taxonomy in the NPPES NPI Registry matches one of the AID’s provider-types taxonomic definitions. These new provider classifications entries in the PTNP have *not* been vetted by the industry and at a minimum, these are the providers who need to be vetted for correct classification. </a:t>
            </a:r>
          </a:p>
        </p:txBody>
      </p:sp>
      <p:sp>
        <p:nvSpPr>
          <p:cNvPr id="4" name="Slide Number Placeholder 3">
            <a:extLst>
              <a:ext uri="{FF2B5EF4-FFF2-40B4-BE49-F238E27FC236}">
                <a16:creationId xmlns:a16="http://schemas.microsoft.com/office/drawing/2014/main" id="{F8348FF0-8C7D-1519-AD2E-2C126D9B150E}"/>
              </a:ext>
            </a:extLst>
          </p:cNvPr>
          <p:cNvSpPr>
            <a:spLocks noGrp="1"/>
          </p:cNvSpPr>
          <p:nvPr>
            <p:ph type="sldNum" sz="quarter" idx="12"/>
          </p:nvPr>
        </p:nvSpPr>
        <p:spPr/>
        <p:txBody>
          <a:bodyPr/>
          <a:lstStyle/>
          <a:p>
            <a:fld id="{62DBCB69-547C-4F68-819F-474A80AB012D}" type="slidenum">
              <a:rPr lang="en-US" smtClean="0"/>
              <a:t>28</a:t>
            </a:fld>
            <a:endParaRPr lang="en-US"/>
          </a:p>
        </p:txBody>
      </p:sp>
    </p:spTree>
    <p:extLst>
      <p:ext uri="{BB962C8B-B14F-4D97-AF65-F5344CB8AC3E}">
        <p14:creationId xmlns:p14="http://schemas.microsoft.com/office/powerpoint/2010/main" val="33595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sz="2400" b="1" dirty="0">
                <a:solidFill>
                  <a:schemeClr val="bg1">
                    <a:lumMod val="65000"/>
                  </a:schemeClr>
                </a:solidFill>
                <a:latin typeface="Arial Black" panose="020B0A04020102020204" pitchFamily="34" charset="0"/>
              </a:rPr>
              <a:t>Introductions &amp; housekeeping</a:t>
            </a:r>
          </a:p>
          <a:p>
            <a:pPr marL="0" marR="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65000"/>
                  </a:schemeClr>
                </a:solidFill>
                <a:latin typeface="Arial Black" panose="020B0A04020102020204" pitchFamily="34" charset="0"/>
              </a:rPr>
              <a:t>Changes in the NA Regulation</a:t>
            </a:r>
          </a:p>
          <a:p>
            <a:pPr marL="800100" lvl="2">
              <a:lnSpc>
                <a:spcPct val="107000"/>
              </a:lnSpc>
              <a:spcBef>
                <a:spcPts val="0"/>
              </a:spcBef>
              <a:spcAft>
                <a:spcPts val="800"/>
              </a:spcAft>
            </a:pPr>
            <a:r>
              <a:rPr lang="en-US" sz="1600" b="1" dirty="0">
                <a:solidFill>
                  <a:schemeClr val="bg1">
                    <a:lumMod val="65000"/>
                  </a:schemeClr>
                </a:solidFill>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solidFill>
                  <a:schemeClr val="bg1">
                    <a:lumMod val="65000"/>
                  </a:schemeClr>
                </a:solidFill>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solidFill>
                  <a:schemeClr val="bg1">
                    <a:lumMod val="65000"/>
                  </a:schemeClr>
                </a:solidFill>
                <a:latin typeface="Arial Black" panose="020B0A04020102020204" pitchFamily="34" charset="0"/>
              </a:rPr>
              <a:t>Miscellaneous </a:t>
            </a:r>
          </a:p>
          <a:p>
            <a:pPr marL="0" lvl="1" indent="-342900">
              <a:lnSpc>
                <a:spcPct val="107000"/>
              </a:lnSpc>
              <a:spcBef>
                <a:spcPts val="0"/>
              </a:spcBef>
              <a:spcAft>
                <a:spcPts val="800"/>
              </a:spcAft>
              <a:buFont typeface="Arial" panose="020B0604020202020204" pitchFamily="34" charset="0"/>
              <a:buChar char="•"/>
            </a:pPr>
            <a:r>
              <a:rPr lang="en-US" b="1" dirty="0">
                <a:solidFill>
                  <a:schemeClr val="bg1">
                    <a:lumMod val="65000"/>
                  </a:schemeClr>
                </a:solidFill>
                <a:latin typeface="Arial Black" panose="020B0A04020102020204" pitchFamily="34" charset="0"/>
              </a:rPr>
              <a:t>PTNP process and dates</a:t>
            </a:r>
          </a:p>
          <a:p>
            <a:pPr marL="0" lvl="1" indent="-342900">
              <a:lnSpc>
                <a:spcPct val="107000"/>
              </a:lnSpc>
              <a:spcBef>
                <a:spcPts val="0"/>
              </a:spcBef>
              <a:spcAft>
                <a:spcPts val="800"/>
              </a:spcAft>
              <a:buFont typeface="Arial" panose="020B0604020202020204" pitchFamily="34" charset="0"/>
              <a:buChar char="•"/>
            </a:pPr>
            <a:r>
              <a:rPr lang="en-US" b="1" dirty="0">
                <a:solidFill>
                  <a:schemeClr val="bg1">
                    <a:lumMod val="65000"/>
                  </a:schemeClr>
                </a:solidFill>
                <a:latin typeface="Arial Black" panose="020B0A04020102020204" pitchFamily="34" charset="0"/>
              </a:rPr>
              <a:t>Best Practices/First  time review</a:t>
            </a:r>
          </a:p>
          <a:p>
            <a:pPr marL="0" marR="0" lvl="1" indent="-342900">
              <a:lnSpc>
                <a:spcPct val="107000"/>
              </a:lnSpc>
              <a:spcBef>
                <a:spcPts val="0"/>
              </a:spcBef>
              <a:spcAft>
                <a:spcPts val="800"/>
              </a:spcAft>
              <a:buFont typeface="Arial" panose="020B0604020202020204" pitchFamily="34" charset="0"/>
              <a:buChar char="•"/>
            </a:pPr>
            <a:r>
              <a:rPr lang="en-US" b="1" dirty="0">
                <a:latin typeface="Arial Black" panose="020B0A04020102020204" pitchFamily="34" charset="0"/>
              </a:rPr>
              <a:t>Errors to avoid</a:t>
            </a:r>
          </a:p>
          <a:p>
            <a:r>
              <a:rPr lang="en-US" sz="2400" b="1" dirty="0">
                <a:solidFill>
                  <a:schemeClr val="bg1">
                    <a:lumMod val="65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29</a:t>
            </a:fld>
            <a:endParaRPr lang="en-US"/>
          </a:p>
        </p:txBody>
      </p:sp>
    </p:spTree>
    <p:extLst>
      <p:ext uri="{BB962C8B-B14F-4D97-AF65-F5344CB8AC3E}">
        <p14:creationId xmlns:p14="http://schemas.microsoft.com/office/powerpoint/2010/main" val="129654649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Introductions &amp; Housekeeping</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3</a:t>
            </a:fld>
            <a:endParaRPr lang="en-US"/>
          </a:p>
        </p:txBody>
      </p:sp>
    </p:spTree>
    <p:extLst>
      <p:ext uri="{BB962C8B-B14F-4D97-AF65-F5344CB8AC3E}">
        <p14:creationId xmlns:p14="http://schemas.microsoft.com/office/powerpoint/2010/main" val="2196784476"/>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Errors to avoid </a:t>
            </a:r>
            <a:br>
              <a:rPr lang="en-US" dirty="0"/>
            </a:br>
            <a:r>
              <a:rPr lang="en-US" sz="2000" dirty="0"/>
              <a:t>(During “Suggestion for change” and “voting” stages)</a:t>
            </a:r>
          </a:p>
        </p:txBody>
      </p:sp>
      <p:sp>
        <p:nvSpPr>
          <p:cNvPr id="6" name="Text Placeholder 5"/>
          <p:cNvSpPr>
            <a:spLocks noGrp="1"/>
          </p:cNvSpPr>
          <p:nvPr>
            <p:ph type="body" idx="1"/>
          </p:nvPr>
        </p:nvSpPr>
        <p:spPr/>
        <p:txBody>
          <a:bodyPr/>
          <a:lstStyle/>
          <a:p>
            <a:r>
              <a:rPr lang="en-US" dirty="0"/>
              <a:t>PTNP Data Maintenance</a:t>
            </a:r>
          </a:p>
        </p:txBody>
      </p:sp>
      <p:sp>
        <p:nvSpPr>
          <p:cNvPr id="4" name="Slide Number Placeholder 3"/>
          <p:cNvSpPr>
            <a:spLocks noGrp="1"/>
          </p:cNvSpPr>
          <p:nvPr>
            <p:ph type="sldNum" sz="quarter" idx="12"/>
          </p:nvPr>
        </p:nvSpPr>
        <p:spPr/>
        <p:txBody>
          <a:bodyPr/>
          <a:lstStyle/>
          <a:p>
            <a:fld id="{62DBCB69-547C-4F68-819F-474A80AB012D}" type="slidenum">
              <a:rPr lang="en-US" smtClean="0"/>
              <a:t>30</a:t>
            </a:fld>
            <a:endParaRPr lang="en-US"/>
          </a:p>
        </p:txBody>
      </p:sp>
    </p:spTree>
    <p:extLst>
      <p:ext uri="{BB962C8B-B14F-4D97-AF65-F5344CB8AC3E}">
        <p14:creationId xmlns:p14="http://schemas.microsoft.com/office/powerpoint/2010/main" val="505380494"/>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Errors to avoid during Stage 1: “Suggestions for change” (1 of 3)</a:t>
            </a:r>
          </a:p>
        </p:txBody>
      </p:sp>
      <p:sp>
        <p:nvSpPr>
          <p:cNvPr id="3" name="Content Placeholder 2"/>
          <p:cNvSpPr>
            <a:spLocks noGrp="1"/>
          </p:cNvSpPr>
          <p:nvPr>
            <p:ph idx="1"/>
          </p:nvPr>
        </p:nvSpPr>
        <p:spPr>
          <a:xfrm>
            <a:off x="457200" y="1143000"/>
            <a:ext cx="8229600" cy="5334000"/>
          </a:xfrm>
        </p:spPr>
        <p:txBody>
          <a:bodyPr>
            <a:normAutofit fontScale="55000" lnSpcReduction="20000"/>
          </a:bodyPr>
          <a:lstStyle/>
          <a:p>
            <a:r>
              <a:rPr lang="en-US" sz="2700" dirty="0"/>
              <a:t>Please understand that PTNP data maintenance is NOT just about your network(s) alone. DO not attempt to remove a provider who is not in your network anymore but may work for others.   </a:t>
            </a:r>
          </a:p>
          <a:p>
            <a:r>
              <a:rPr lang="en-US" sz="2700" dirty="0"/>
              <a:t>Please understand that our PTNP data maintenance attempts to focus on actual provider practice rather than academic qualifications. For example, a provider who is qualified in “Internal Medicine” but is known to work only in the ER of a hospital, should not be classified as a Primary Care Provider.   </a:t>
            </a:r>
          </a:p>
          <a:p>
            <a:r>
              <a:rPr lang="en-US" sz="2700" dirty="0"/>
              <a:t>Please remember we are communicating about correcting classifications of NPIs (i.e. Providers). Not whether a NPI (i.e. Provider) exists. Each line communicates either </a:t>
            </a:r>
            <a:r>
              <a:rPr lang="en-US" sz="2700" b="1" dirty="0"/>
              <a:t>addition of an NPI to a “C-bucket” –</a:t>
            </a:r>
            <a:r>
              <a:rPr lang="en-US" sz="2700" dirty="0"/>
              <a:t>OR-  </a:t>
            </a:r>
            <a:r>
              <a:rPr lang="en-US" sz="2700" b="1" dirty="0"/>
              <a:t>removal of an NPI from a “C-bucket”.</a:t>
            </a:r>
          </a:p>
          <a:p>
            <a:r>
              <a:rPr lang="en-US" sz="2700" dirty="0"/>
              <a:t>A misclassified NPI </a:t>
            </a:r>
            <a:r>
              <a:rPr lang="en-US" sz="2700" b="1" dirty="0"/>
              <a:t>*may* </a:t>
            </a:r>
            <a:r>
              <a:rPr lang="en-US" sz="2700" dirty="0"/>
              <a:t>require two or more suggestions. One would be a </a:t>
            </a:r>
            <a:r>
              <a:rPr lang="en-US" sz="2700" b="1" dirty="0">
                <a:solidFill>
                  <a:srgbClr val="FF0000"/>
                </a:solidFill>
              </a:rPr>
              <a:t>removal</a:t>
            </a:r>
            <a:r>
              <a:rPr lang="en-US" sz="2700" dirty="0"/>
              <a:t> from the incorrect “C-bucket” </a:t>
            </a:r>
            <a:r>
              <a:rPr lang="en-US" sz="2700" b="1" dirty="0"/>
              <a:t>and if not already assigned to the applicable “C-bucket(s)”, </a:t>
            </a:r>
            <a:r>
              <a:rPr lang="en-US" sz="2700" b="1" dirty="0">
                <a:solidFill>
                  <a:srgbClr val="FF0000"/>
                </a:solidFill>
              </a:rPr>
              <a:t>addition(s) </a:t>
            </a:r>
            <a:r>
              <a:rPr lang="en-US" sz="2700" dirty="0"/>
              <a:t>to the correct “C-bucket(s)”. Sometimes a misclassification may require only one suggestion- a removal from a “C-bucket” with no concomitant addition suggestions, since an appropriate “C-bucket” does not exist for the NPI.  </a:t>
            </a:r>
          </a:p>
          <a:p>
            <a:r>
              <a:rPr lang="en-US" sz="2700" dirty="0"/>
              <a:t>Try not to approach the PTNP data maintenance with an inclination towards one type of action (say an inclination towards either addition or deletion). AID tends to compare competitor networks before issuing an objection. Just focusing on say additions and not on removal of inaccurate NPI classifications may not help you in AID’s comparative analysis. Please approach the PTNP data maintenance as an effort towards accurate classification.  </a:t>
            </a:r>
          </a:p>
          <a:p>
            <a:r>
              <a:rPr lang="en-US" sz="2700" dirty="0"/>
              <a:t>While adding bordering state providers, please remember that AID does not have any “contiguous county” requirement. But bear in mind though that adding providers very far from the borders may not help with your average distance calculations. Add providers in bordering states that Arkansans do avail – because your consumers are probably the best judge.</a:t>
            </a:r>
          </a:p>
          <a:p>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31</a:t>
            </a:fld>
            <a:endParaRPr lang="en-US"/>
          </a:p>
        </p:txBody>
      </p:sp>
    </p:spTree>
    <p:extLst>
      <p:ext uri="{BB962C8B-B14F-4D97-AF65-F5344CB8AC3E}">
        <p14:creationId xmlns:p14="http://schemas.microsoft.com/office/powerpoint/2010/main" val="12280306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000" dirty="0"/>
              <a:t>While removing a misclassification for a provider be careful not to remove other classification for the same NPI that may be correct.</a:t>
            </a:r>
          </a:p>
          <a:p>
            <a:pPr lvl="1"/>
            <a:r>
              <a:rPr lang="en-US" sz="1600" dirty="0"/>
              <a:t>For instance while cleaning up misclassified Endocrinologist NPIs,  AID observed issuers removing correct association of those NPIs with Oncology.  </a:t>
            </a:r>
          </a:p>
          <a:p>
            <a:r>
              <a:rPr lang="en-US" sz="2000" dirty="0"/>
              <a:t>While adding a NPI to a “C-bucket”, please pay heed to the taxonomic definition of the “C-bucket”. Same consideration applies when looking for removals. </a:t>
            </a:r>
          </a:p>
          <a:p>
            <a:pPr lvl="1"/>
            <a:r>
              <a:rPr lang="en-US" sz="1600" dirty="0"/>
              <a:t>For instance the current definition of C250 (Access to Dental – General) does not include Pediatric Dentists, so do not add them to “Dental General”. Conversely if you know an NPI listed in “Dental – General” is an Pediatric Dentist by practice, ask for its removal. </a:t>
            </a:r>
          </a:p>
          <a:p>
            <a:r>
              <a:rPr lang="en-US" sz="2000" b="1" dirty="0"/>
              <a:t>Do</a:t>
            </a:r>
            <a:r>
              <a:rPr lang="en-US" sz="2000" dirty="0"/>
              <a:t> provide your most compelling reason for an addition or deletion. Each issuer’s reasons behind an addition or removal is shown to all issuers during the voting round and may influence their feedback. During vote processing AID may overrule the direction of a vote based on the strength of an issuer’s reason. </a:t>
            </a:r>
          </a:p>
          <a:p>
            <a:pPr lvl="1"/>
            <a:r>
              <a:rPr lang="en-US" sz="1600" dirty="0"/>
              <a:t>An example of a compelling reason for removal of a PCP can be a brief “Works only in emergency medicine in our 2016 claims data”.  </a:t>
            </a:r>
          </a:p>
          <a:p>
            <a:r>
              <a:rPr lang="en-US" sz="2000" dirty="0"/>
              <a:t>Download and use the correct template to suggest changes. Please do not fashion your own spreadsheet.      </a:t>
            </a:r>
          </a:p>
          <a:p>
            <a:pPr marL="0" indent="0">
              <a:buNone/>
            </a:pPr>
            <a:endParaRPr lang="en-US" sz="2000" b="1" dirty="0"/>
          </a:p>
        </p:txBody>
      </p:sp>
      <p:sp>
        <p:nvSpPr>
          <p:cNvPr id="4" name="Slide Number Placeholder 3"/>
          <p:cNvSpPr>
            <a:spLocks noGrp="1"/>
          </p:cNvSpPr>
          <p:nvPr>
            <p:ph type="sldNum" sz="quarter" idx="12"/>
          </p:nvPr>
        </p:nvSpPr>
        <p:spPr/>
        <p:txBody>
          <a:bodyPr/>
          <a:lstStyle/>
          <a:p>
            <a:fld id="{62DBCB69-547C-4F68-819F-474A80AB012D}" type="slidenum">
              <a:rPr lang="en-US" smtClean="0"/>
              <a:t>32</a:t>
            </a:fld>
            <a:endParaRPr lang="en-US"/>
          </a:p>
        </p:txBody>
      </p:sp>
      <p:sp>
        <p:nvSpPr>
          <p:cNvPr id="5" name="Title 4"/>
          <p:cNvSpPr>
            <a:spLocks noGrp="1"/>
          </p:cNvSpPr>
          <p:nvPr>
            <p:ph type="title"/>
          </p:nvPr>
        </p:nvSpPr>
        <p:spPr/>
        <p:txBody>
          <a:bodyPr>
            <a:normAutofit fontScale="90000"/>
          </a:bodyPr>
          <a:lstStyle/>
          <a:p>
            <a:r>
              <a:rPr lang="en-US" dirty="0"/>
              <a:t>Errors to avoid during Stage 1: “Suggestions for change” (2 of 3)</a:t>
            </a:r>
          </a:p>
        </p:txBody>
      </p:sp>
    </p:spTree>
    <p:extLst>
      <p:ext uri="{BB962C8B-B14F-4D97-AF65-F5344CB8AC3E}">
        <p14:creationId xmlns:p14="http://schemas.microsoft.com/office/powerpoint/2010/main" val="28059812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700" dirty="0"/>
              <a:t>When a facility changes ownership, it gets a new NPI. When adding this NPI remember to delete the NPI associated with the previous owner.  </a:t>
            </a:r>
          </a:p>
          <a:p>
            <a:r>
              <a:rPr lang="en-US" sz="1700" dirty="0"/>
              <a:t>Before adding an NPI to a provider bucket, ensure that the NPI </a:t>
            </a:r>
            <a:r>
              <a:rPr lang="en-US" sz="1700" i="1" dirty="0"/>
              <a:t>does not already exist</a:t>
            </a:r>
            <a:r>
              <a:rPr lang="en-US" sz="1700" dirty="0"/>
              <a:t>  in that bucket. </a:t>
            </a:r>
          </a:p>
          <a:p>
            <a:r>
              <a:rPr lang="en-US" sz="1700" dirty="0"/>
              <a:t>Remember – we are doing this data maintenance because the NPI Registry does not have the adequate data quality for provider classifications. Therefore, do not be quick to re-classify a provider existing in the PTNP final list </a:t>
            </a:r>
            <a:r>
              <a:rPr lang="en-US" sz="2000" b="1" dirty="0"/>
              <a:t>solely based on the taxonomy in the NPI Registry</a:t>
            </a:r>
          </a:p>
          <a:p>
            <a:r>
              <a:rPr lang="en-US" sz="2000" dirty="0"/>
              <a:t>Please understand that each </a:t>
            </a:r>
            <a:r>
              <a:rPr lang="en-US" sz="2000" i="1" dirty="0"/>
              <a:t>Provider Type </a:t>
            </a:r>
            <a:r>
              <a:rPr lang="en-US" sz="2000" dirty="0"/>
              <a:t>is defined as a collection of either individual providers or facilities. One provider type cannot represent both, facilities as well as individuals. For instance, do not attempt to add pharmacists to the Pharmacy Provider Type.  </a:t>
            </a:r>
            <a:endParaRPr lang="en-US" sz="2000" b="1" dirty="0"/>
          </a:p>
          <a:p>
            <a:endParaRPr lang="en-US" sz="2000" b="1" dirty="0"/>
          </a:p>
          <a:p>
            <a:pPr marL="0" indent="0">
              <a:buNone/>
            </a:pPr>
            <a:endParaRPr lang="en-US" sz="1700" dirty="0"/>
          </a:p>
          <a:p>
            <a:pPr marL="0" indent="0">
              <a:buNone/>
            </a:pPr>
            <a:endParaRPr lang="en-US" sz="2000" b="1" dirty="0"/>
          </a:p>
        </p:txBody>
      </p:sp>
      <p:sp>
        <p:nvSpPr>
          <p:cNvPr id="4" name="Slide Number Placeholder 3"/>
          <p:cNvSpPr>
            <a:spLocks noGrp="1"/>
          </p:cNvSpPr>
          <p:nvPr>
            <p:ph type="sldNum" sz="quarter" idx="12"/>
          </p:nvPr>
        </p:nvSpPr>
        <p:spPr/>
        <p:txBody>
          <a:bodyPr/>
          <a:lstStyle/>
          <a:p>
            <a:fld id="{62DBCB69-547C-4F68-819F-474A80AB012D}" type="slidenum">
              <a:rPr lang="en-US" smtClean="0"/>
              <a:t>33</a:t>
            </a:fld>
            <a:endParaRPr lang="en-US"/>
          </a:p>
        </p:txBody>
      </p:sp>
      <p:sp>
        <p:nvSpPr>
          <p:cNvPr id="5" name="Title 4"/>
          <p:cNvSpPr>
            <a:spLocks noGrp="1"/>
          </p:cNvSpPr>
          <p:nvPr>
            <p:ph type="title"/>
          </p:nvPr>
        </p:nvSpPr>
        <p:spPr/>
        <p:txBody>
          <a:bodyPr>
            <a:normAutofit fontScale="90000"/>
          </a:bodyPr>
          <a:lstStyle/>
          <a:p>
            <a:r>
              <a:rPr lang="en-US" dirty="0"/>
              <a:t>Errors to avoid during Stage 1: “Suggestions for change” (3 of 3)</a:t>
            </a:r>
          </a:p>
        </p:txBody>
      </p:sp>
    </p:spTree>
    <p:extLst>
      <p:ext uri="{BB962C8B-B14F-4D97-AF65-F5344CB8AC3E}">
        <p14:creationId xmlns:p14="http://schemas.microsoft.com/office/powerpoint/2010/main" val="22728504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Errors to avoid during Stage 2:</a:t>
            </a:r>
            <a:br>
              <a:rPr lang="en-US"/>
            </a:br>
            <a:r>
              <a:rPr lang="en-US"/>
              <a:t>“Voting” stage (1 of 1)</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Most network data considerations during the “add-remove” stage also apply to the “Voting” stage; Taxonomic definitions, Out-of-state provider distance considerations, etc. should be considered.</a:t>
            </a:r>
          </a:p>
          <a:p>
            <a:pPr lvl="1"/>
            <a:r>
              <a:rPr lang="en-US" sz="1600" dirty="0"/>
              <a:t>For  example, before objecting to some other issuer’s removal of an apparently valid NPI-”C bucket” combination, consider if the provider is out of state, and if all practicing locations are far from the border.  </a:t>
            </a:r>
          </a:p>
          <a:p>
            <a:r>
              <a:rPr lang="en-US" sz="2000" dirty="0"/>
              <a:t>Please use the recommended template.</a:t>
            </a:r>
          </a:p>
          <a:p>
            <a:r>
              <a:rPr lang="en-US" sz="2000" dirty="0"/>
              <a:t>Please remember that this stage is only to communicate your agreement or rejection of a suggested change of provider classification. It is not about communicating whether a NPI (i.e. Provider) exists – or – that the provider is miss-classified and should belong to a different bucket. While rejecting an addition suggestion, if you realize that the NPI belongs to a different C-bucket, your opportunity for suggesting the addition to the appropriate C-bucket(s) will be in future PTNP data maintenance rounds. Suggestion to add to a different C-bucket cannot be handled at this stage. </a:t>
            </a:r>
          </a:p>
          <a:p>
            <a:r>
              <a:rPr lang="en-US" sz="2000" dirty="0"/>
              <a:t>Do provide your most compelling reason behind rejecting an addition or deletion. AID may use the strength of your reason to settle a tie, or even reverse the direction of a vote.</a:t>
            </a:r>
          </a:p>
          <a:p>
            <a:pPr lvl="1"/>
            <a:r>
              <a:rPr lang="en-US" sz="1600" dirty="0"/>
              <a:t>An example of a compelling reason for rejecting addition of a NPI as a PCP can be a terse “Works only in emergency rooms per claims data”.  </a:t>
            </a:r>
            <a:endParaRPr lang="en-US" sz="2000" dirty="0"/>
          </a:p>
          <a:p>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34</a:t>
            </a:fld>
            <a:endParaRPr lang="en-US"/>
          </a:p>
        </p:txBody>
      </p:sp>
    </p:spTree>
    <p:extLst>
      <p:ext uri="{BB962C8B-B14F-4D97-AF65-F5344CB8AC3E}">
        <p14:creationId xmlns:p14="http://schemas.microsoft.com/office/powerpoint/2010/main" val="2586009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steps for industry</a:t>
            </a:r>
          </a:p>
        </p:txBody>
      </p:sp>
      <p:sp>
        <p:nvSpPr>
          <p:cNvPr id="3" name="Content Placeholder 2"/>
          <p:cNvSpPr>
            <a:spLocks noGrp="1"/>
          </p:cNvSpPr>
          <p:nvPr>
            <p:ph idx="1"/>
          </p:nvPr>
        </p:nvSpPr>
        <p:spPr/>
        <p:txBody>
          <a:bodyPr>
            <a:normAutofit/>
          </a:bodyPr>
          <a:lstStyle/>
          <a:p>
            <a:r>
              <a:rPr lang="en-US" sz="2400" dirty="0"/>
              <a:t>Refer to slide titled “Expectations from Issuers” </a:t>
            </a:r>
          </a:p>
          <a:p>
            <a:r>
              <a:rPr lang="en-US" sz="2400" dirty="0"/>
              <a:t>AID welcomes communication from Issuers on Network Adequacy on any issue</a:t>
            </a:r>
          </a:p>
          <a:p>
            <a:pPr lvl="1"/>
            <a:r>
              <a:rPr lang="en-US" sz="2000" dirty="0"/>
              <a:t>Clarifications or questions</a:t>
            </a:r>
          </a:p>
          <a:p>
            <a:pPr lvl="1"/>
            <a:r>
              <a:rPr lang="en-US" sz="2000" dirty="0"/>
              <a:t>One-on-one meetings for those new to the program</a:t>
            </a:r>
          </a:p>
          <a:p>
            <a:pPr lvl="1"/>
            <a:r>
              <a:rPr lang="en-US" sz="2000" dirty="0"/>
              <a:t>Suggestions for improvement </a:t>
            </a:r>
          </a:p>
          <a:p>
            <a:pPr lvl="1"/>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35</a:t>
            </a:fld>
            <a:endParaRPr lang="en-US"/>
          </a:p>
        </p:txBody>
      </p:sp>
    </p:spTree>
    <p:extLst>
      <p:ext uri="{BB962C8B-B14F-4D97-AF65-F5344CB8AC3E}">
        <p14:creationId xmlns:p14="http://schemas.microsoft.com/office/powerpoint/2010/main" val="3224344941"/>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dasgupta\AppData\Local\Microsoft\Windows\Temporary Internet Files\Content.IE5\VO259DFF\MP90039883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41812" y="2590800"/>
            <a:ext cx="6149788" cy="4016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782549"/>
          </a:xfrm>
        </p:spPr>
        <p:txBody>
          <a:bodyPr>
            <a:normAutofit fontScale="90000"/>
          </a:bodyPr>
          <a:lstStyle/>
          <a:p>
            <a:r>
              <a:rPr lang="en-US" sz="5400" b="1" dirty="0"/>
              <a:t>          Questions?</a:t>
            </a:r>
          </a:p>
        </p:txBody>
      </p:sp>
      <p:sp>
        <p:nvSpPr>
          <p:cNvPr id="3" name="Content Placeholder 2"/>
          <p:cNvSpPr>
            <a:spLocks noGrp="1"/>
          </p:cNvSpPr>
          <p:nvPr>
            <p:ph idx="1"/>
          </p:nvPr>
        </p:nvSpPr>
        <p:spPr>
          <a:xfrm>
            <a:off x="457200" y="1017142"/>
            <a:ext cx="8229600" cy="5339208"/>
          </a:xfrm>
        </p:spPr>
        <p:txBody>
          <a:bodyPr>
            <a:normAutofit/>
          </a:bodyPr>
          <a:lstStyle/>
          <a:p>
            <a:pPr marL="0" indent="0" algn="ctr">
              <a:buNone/>
            </a:pPr>
            <a:endParaRPr lang="en-US" sz="2800" dirty="0">
              <a:hlinkClick r:id="rId3"/>
            </a:endParaRPr>
          </a:p>
          <a:p>
            <a:pPr marL="0" indent="0" algn="ctr">
              <a:buNone/>
            </a:pPr>
            <a:r>
              <a:rPr lang="en-US" dirty="0"/>
              <a:t>Email </a:t>
            </a:r>
          </a:p>
          <a:p>
            <a:pPr marL="0" indent="0" algn="ctr">
              <a:buNone/>
            </a:pPr>
            <a:r>
              <a:rPr lang="en-US" dirty="0">
                <a:hlinkClick r:id="rId4"/>
              </a:rPr>
              <a:t>RHLD.DataOversight@arkansas.gov</a:t>
            </a:r>
            <a:r>
              <a:rPr lang="en-US" dirty="0"/>
              <a:t>   </a:t>
            </a:r>
            <a:endParaRPr lang="en-US" sz="2800" dirty="0"/>
          </a:p>
          <a:p>
            <a:pPr marL="0" indent="0" algn="ctr">
              <a:buNone/>
            </a:pPr>
            <a:r>
              <a:rPr lang="en-US" dirty="0"/>
              <a:t>Or call </a:t>
            </a:r>
          </a:p>
          <a:p>
            <a:pPr marL="0" indent="0" algn="ctr">
              <a:buNone/>
            </a:pPr>
            <a:r>
              <a:rPr lang="en-US" dirty="0"/>
              <a:t>Tonmoy Dasgupta (501-773-0420) Cell</a:t>
            </a:r>
          </a:p>
          <a:p>
            <a:pPr marL="0" indent="0" algn="ctr">
              <a:buNone/>
            </a:pPr>
            <a:endParaRPr lang="en-US" sz="1100" dirty="0"/>
          </a:p>
          <a:p>
            <a:pPr marL="0" indent="0" algn="ctr">
              <a:buNone/>
            </a:pPr>
            <a:endParaRPr lang="en-US" sz="4400" dirty="0"/>
          </a:p>
        </p:txBody>
      </p:sp>
      <p:pic>
        <p:nvPicPr>
          <p:cNvPr id="6"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3800" y="52673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13448" y="5105400"/>
            <a:ext cx="17021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2DBCB69-547C-4F68-819F-474A80AB012D}" type="slidenum">
              <a:rPr lang="en-US" smtClean="0"/>
              <a:t>36</a:t>
            </a:fld>
            <a:endParaRPr lang="en-US"/>
          </a:p>
        </p:txBody>
      </p:sp>
    </p:spTree>
    <p:extLst>
      <p:ext uri="{BB962C8B-B14F-4D97-AF65-F5344CB8AC3E}">
        <p14:creationId xmlns:p14="http://schemas.microsoft.com/office/powerpoint/2010/main" val="2490661247"/>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sp>
        <p:nvSpPr>
          <p:cNvPr id="6" name="Text Placeholder 5"/>
          <p:cNvSpPr>
            <a:spLocks noGrp="1"/>
          </p:cNvSpPr>
          <p:nvPr>
            <p:ph type="body" idx="1"/>
          </p:nvPr>
        </p:nvSpPr>
        <p:spPr/>
        <p:txBody>
          <a:bodyPr/>
          <a:lstStyle/>
          <a:p>
            <a:r>
              <a:rPr lang="en-US" dirty="0"/>
              <a:t>Reference slides for new issuer personnel</a:t>
            </a:r>
          </a:p>
        </p:txBody>
      </p:sp>
      <p:sp>
        <p:nvSpPr>
          <p:cNvPr id="4" name="Slide Number Placeholder 3"/>
          <p:cNvSpPr>
            <a:spLocks noGrp="1"/>
          </p:cNvSpPr>
          <p:nvPr>
            <p:ph type="sldNum" sz="quarter" idx="12"/>
          </p:nvPr>
        </p:nvSpPr>
        <p:spPr/>
        <p:txBody>
          <a:bodyPr/>
          <a:lstStyle/>
          <a:p>
            <a:fld id="{62DBCB69-547C-4F68-819F-474A80AB012D}" type="slidenum">
              <a:rPr lang="en-US" smtClean="0"/>
              <a:t>37</a:t>
            </a:fld>
            <a:endParaRPr lang="en-US"/>
          </a:p>
        </p:txBody>
      </p:sp>
    </p:spTree>
    <p:extLst>
      <p:ext uri="{BB962C8B-B14F-4D97-AF65-F5344CB8AC3E}">
        <p14:creationId xmlns:p14="http://schemas.microsoft.com/office/powerpoint/2010/main" val="3465952141"/>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D3E5-176A-4497-84C4-B31639E68728}"/>
              </a:ext>
            </a:extLst>
          </p:cNvPr>
          <p:cNvSpPr>
            <a:spLocks noGrp="1"/>
          </p:cNvSpPr>
          <p:nvPr>
            <p:ph type="title"/>
          </p:nvPr>
        </p:nvSpPr>
        <p:spPr/>
        <p:txBody>
          <a:bodyPr/>
          <a:lstStyle/>
          <a:p>
            <a:r>
              <a:rPr lang="en-US" dirty="0"/>
              <a:t>New to THE Program? </a:t>
            </a:r>
          </a:p>
        </p:txBody>
      </p:sp>
      <p:sp>
        <p:nvSpPr>
          <p:cNvPr id="3" name="Text Placeholder 2">
            <a:extLst>
              <a:ext uri="{FF2B5EF4-FFF2-40B4-BE49-F238E27FC236}">
                <a16:creationId xmlns:a16="http://schemas.microsoft.com/office/drawing/2014/main" id="{FB4C7E0C-ED56-4890-AB57-03BC79F2504A}"/>
              </a:ext>
            </a:extLst>
          </p:cNvPr>
          <p:cNvSpPr>
            <a:spLocks noGrp="1"/>
          </p:cNvSpPr>
          <p:nvPr>
            <p:ph type="body" idx="1"/>
          </p:nvPr>
        </p:nvSpPr>
        <p:spPr/>
        <p:txBody>
          <a:bodyPr/>
          <a:lstStyle/>
          <a:p>
            <a:r>
              <a:rPr lang="en-US" dirty="0"/>
              <a:t>Arkansas Network Adequacy Regulation</a:t>
            </a:r>
          </a:p>
        </p:txBody>
      </p:sp>
      <p:sp>
        <p:nvSpPr>
          <p:cNvPr id="4" name="Slide Number Placeholder 3">
            <a:extLst>
              <a:ext uri="{FF2B5EF4-FFF2-40B4-BE49-F238E27FC236}">
                <a16:creationId xmlns:a16="http://schemas.microsoft.com/office/drawing/2014/main" id="{638F7698-2843-405D-8959-F5FBC101A72C}"/>
              </a:ext>
            </a:extLst>
          </p:cNvPr>
          <p:cNvSpPr>
            <a:spLocks noGrp="1"/>
          </p:cNvSpPr>
          <p:nvPr>
            <p:ph type="sldNum" sz="quarter" idx="12"/>
          </p:nvPr>
        </p:nvSpPr>
        <p:spPr/>
        <p:txBody>
          <a:bodyPr/>
          <a:lstStyle/>
          <a:p>
            <a:fld id="{62DBCB69-547C-4F68-819F-474A80AB012D}" type="slidenum">
              <a:rPr lang="en-US" smtClean="0"/>
              <a:t>38</a:t>
            </a:fld>
            <a:endParaRPr lang="en-US"/>
          </a:p>
        </p:txBody>
      </p:sp>
    </p:spTree>
    <p:extLst>
      <p:ext uri="{BB962C8B-B14F-4D97-AF65-F5344CB8AC3E}">
        <p14:creationId xmlns:p14="http://schemas.microsoft.com/office/powerpoint/2010/main" val="168608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7940">
            <a:off x="7001591" y="4125822"/>
            <a:ext cx="2667000" cy="316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New to Arkansas NA Regulation Program? </a:t>
            </a:r>
          </a:p>
        </p:txBody>
      </p:sp>
      <p:sp>
        <p:nvSpPr>
          <p:cNvPr id="3" name="Content Placeholder 2"/>
          <p:cNvSpPr>
            <a:spLocks noGrp="1"/>
          </p:cNvSpPr>
          <p:nvPr>
            <p:ph idx="1"/>
          </p:nvPr>
        </p:nvSpPr>
        <p:spPr/>
        <p:txBody>
          <a:bodyPr>
            <a:normAutofit/>
          </a:bodyPr>
          <a:lstStyle/>
          <a:p>
            <a:pPr marL="0" indent="0">
              <a:buNone/>
            </a:pPr>
            <a:r>
              <a:rPr lang="en-US" sz="2400" dirty="0"/>
              <a:t>Two important documents to read </a:t>
            </a:r>
          </a:p>
          <a:p>
            <a:r>
              <a:rPr lang="en-US" sz="2400" dirty="0"/>
              <a:t>Program details available at </a:t>
            </a:r>
            <a:r>
              <a:rPr lang="en-US" sz="2400" dirty="0">
                <a:hlinkClick r:id="rId3"/>
              </a:rPr>
              <a:t>http://rhld.insurance.arkansas.gov/Default/NetworkAdequacy</a:t>
            </a:r>
            <a:r>
              <a:rPr lang="en-US" sz="2400" dirty="0"/>
              <a:t> </a:t>
            </a:r>
          </a:p>
          <a:p>
            <a:pPr lvl="1"/>
            <a:r>
              <a:rPr lang="en-US" sz="2400" i="1" dirty="0"/>
              <a:t>“NA Review Process”  </a:t>
            </a:r>
          </a:p>
          <a:p>
            <a:pPr marL="857250" lvl="2" indent="0">
              <a:buNone/>
            </a:pPr>
            <a:r>
              <a:rPr lang="en-US" dirty="0"/>
              <a:t>This document lays out NA activities for the coming plan year </a:t>
            </a:r>
            <a:endParaRPr lang="en-US" i="1" dirty="0"/>
          </a:p>
          <a:p>
            <a:pPr lvl="1"/>
            <a:r>
              <a:rPr lang="en-US" sz="2400" dirty="0"/>
              <a:t>Meeting slides and notes maintained in chronological order </a:t>
            </a:r>
          </a:p>
          <a:p>
            <a:r>
              <a:rPr lang="en-US" sz="2400" dirty="0"/>
              <a:t>Data specifications &amp; templates updated at </a:t>
            </a:r>
            <a:r>
              <a:rPr lang="en-US" sz="2400" dirty="0">
                <a:hlinkClick r:id="rId4"/>
              </a:rPr>
              <a:t>http://rhld.insurance.arkansas.gov/Info/Public/Templates</a:t>
            </a:r>
            <a:r>
              <a:rPr lang="en-US" sz="2400" dirty="0"/>
              <a:t> </a:t>
            </a:r>
          </a:p>
          <a:p>
            <a:pPr marL="742950" lvl="2" indent="-342900"/>
            <a:r>
              <a:rPr lang="en-US" dirty="0"/>
              <a:t>For data submission requirements refer “</a:t>
            </a:r>
            <a:r>
              <a:rPr lang="en-US" i="1" dirty="0"/>
              <a:t>SERFF Network Adequacy Data Submission Instructions”</a:t>
            </a:r>
          </a:p>
          <a:p>
            <a:pPr marL="0" lvl="1" indent="0">
              <a:buNone/>
            </a:pPr>
            <a:r>
              <a:rPr lang="en-US" b="1" dirty="0"/>
              <a:t>New issuers can call AID for an overview with Q&amp;A. </a:t>
            </a:r>
            <a:endParaRPr lang="en-US" b="1" i="1" dirty="0"/>
          </a:p>
          <a:p>
            <a:pPr marL="742950" lvl="2" indent="-342900"/>
            <a:endParaRPr lang="en-US" sz="2000" dirty="0"/>
          </a:p>
          <a:p>
            <a:endParaRPr lang="en-US" sz="2400" dirty="0"/>
          </a:p>
        </p:txBody>
      </p:sp>
      <p:sp>
        <p:nvSpPr>
          <p:cNvPr id="4" name="Slide Number Placeholder 3"/>
          <p:cNvSpPr>
            <a:spLocks noGrp="1"/>
          </p:cNvSpPr>
          <p:nvPr>
            <p:ph type="sldNum" sz="quarter" idx="12"/>
          </p:nvPr>
        </p:nvSpPr>
        <p:spPr/>
        <p:txBody>
          <a:bodyPr/>
          <a:lstStyle/>
          <a:p>
            <a:fld id="{62DBCB69-547C-4F68-819F-474A80AB012D}" type="slidenum">
              <a:rPr lang="en-US" smtClean="0"/>
              <a:t>39</a:t>
            </a:fld>
            <a:endParaRPr lang="en-US"/>
          </a:p>
        </p:txBody>
      </p:sp>
    </p:spTree>
    <p:extLst>
      <p:ext uri="{BB962C8B-B14F-4D97-AF65-F5344CB8AC3E}">
        <p14:creationId xmlns:p14="http://schemas.microsoft.com/office/powerpoint/2010/main" val="183235867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Introductions</a:t>
            </a:r>
          </a:p>
        </p:txBody>
      </p:sp>
      <p:sp>
        <p:nvSpPr>
          <p:cNvPr id="4" name="Content Placeholder 3"/>
          <p:cNvSpPr>
            <a:spLocks noGrp="1"/>
          </p:cNvSpPr>
          <p:nvPr>
            <p:ph idx="1"/>
          </p:nvPr>
        </p:nvSpPr>
        <p:spPr/>
        <p:txBody>
          <a:bodyPr>
            <a:normAutofit/>
          </a:bodyPr>
          <a:lstStyle/>
          <a:p>
            <a:r>
              <a:rPr lang="en-US" sz="2400" dirty="0"/>
              <a:t>Organization you represent &amp; your name</a:t>
            </a:r>
          </a:p>
        </p:txBody>
      </p:sp>
      <p:sp>
        <p:nvSpPr>
          <p:cNvPr id="2" name="Slide Number Placeholder 1"/>
          <p:cNvSpPr>
            <a:spLocks noGrp="1"/>
          </p:cNvSpPr>
          <p:nvPr>
            <p:ph type="sldNum" sz="quarter" idx="12"/>
          </p:nvPr>
        </p:nvSpPr>
        <p:spPr/>
        <p:txBody>
          <a:bodyPr/>
          <a:lstStyle/>
          <a:p>
            <a:fld id="{62DBCB69-547C-4F68-819F-474A80AB012D}" type="slidenum">
              <a:rPr lang="en-US" smtClean="0"/>
              <a:t>4</a:t>
            </a:fld>
            <a:endParaRPr lang="en-US"/>
          </a:p>
        </p:txBody>
      </p:sp>
    </p:spTree>
    <p:extLst>
      <p:ext uri="{BB962C8B-B14F-4D97-AF65-F5344CB8AC3E}">
        <p14:creationId xmlns:p14="http://schemas.microsoft.com/office/powerpoint/2010/main" val="1274580336"/>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Adequacy Overview</a:t>
            </a:r>
          </a:p>
        </p:txBody>
      </p:sp>
      <p:sp>
        <p:nvSpPr>
          <p:cNvPr id="3" name="Content Placeholder 2"/>
          <p:cNvSpPr>
            <a:spLocks noGrp="1"/>
          </p:cNvSpPr>
          <p:nvPr>
            <p:ph idx="1"/>
          </p:nvPr>
        </p:nvSpPr>
        <p:spPr/>
        <p:txBody>
          <a:bodyPr>
            <a:normAutofit/>
          </a:bodyPr>
          <a:lstStyle/>
          <a:p>
            <a:pPr marL="0" indent="0">
              <a:buNone/>
            </a:pPr>
            <a:r>
              <a:rPr lang="en-US" sz="2000" dirty="0"/>
              <a:t>There are two major </a:t>
            </a:r>
            <a:r>
              <a:rPr lang="en-US" sz="2000" b="1" i="1" dirty="0"/>
              <a:t>types</a:t>
            </a:r>
            <a:r>
              <a:rPr lang="en-US" sz="2000" dirty="0"/>
              <a:t> of processes within the NA review in Arkansas. </a:t>
            </a:r>
          </a:p>
          <a:p>
            <a:pPr marL="0" indent="0">
              <a:buNone/>
            </a:pPr>
            <a:endParaRPr lang="en-US" sz="2000" dirty="0"/>
          </a:p>
          <a:p>
            <a:pPr>
              <a:buAutoNum type="arabicParenR"/>
            </a:pPr>
            <a:r>
              <a:rPr lang="en-US" sz="2000" dirty="0"/>
              <a:t>Provider-Type-NPI-Pool (PTNP) data maintenance . </a:t>
            </a:r>
          </a:p>
          <a:p>
            <a:pPr>
              <a:buAutoNum type="arabicParenR"/>
            </a:pPr>
            <a:r>
              <a:rPr lang="en-US" sz="2000" dirty="0"/>
              <a:t>NA data reporting and review.  </a:t>
            </a:r>
          </a:p>
          <a:p>
            <a:pPr marL="0" indent="0">
              <a:buNone/>
            </a:pPr>
            <a:endParaRPr lang="en-US" sz="2000" dirty="0"/>
          </a:p>
          <a:p>
            <a:pPr marL="0" indent="0">
              <a:buNone/>
            </a:pPr>
            <a:endParaRPr lang="en-US" sz="1800" dirty="0"/>
          </a:p>
        </p:txBody>
      </p:sp>
      <p:sp>
        <p:nvSpPr>
          <p:cNvPr id="4" name="Slide Number Placeholder 3"/>
          <p:cNvSpPr>
            <a:spLocks noGrp="1"/>
          </p:cNvSpPr>
          <p:nvPr>
            <p:ph type="sldNum" sz="quarter" idx="12"/>
          </p:nvPr>
        </p:nvSpPr>
        <p:spPr/>
        <p:txBody>
          <a:bodyPr/>
          <a:lstStyle/>
          <a:p>
            <a:fld id="{62DBCB69-547C-4F68-819F-474A80AB012D}" type="slidenum">
              <a:rPr lang="en-US" smtClean="0"/>
              <a:t>40</a:t>
            </a:fld>
            <a:endParaRPr lang="en-US"/>
          </a:p>
        </p:txBody>
      </p:sp>
    </p:spTree>
    <p:extLst>
      <p:ext uri="{BB962C8B-B14F-4D97-AF65-F5344CB8AC3E}">
        <p14:creationId xmlns:p14="http://schemas.microsoft.com/office/powerpoint/2010/main" val="2745224516"/>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PTNP Data Maintenance versus </a:t>
            </a:r>
            <a:br>
              <a:rPr lang="en-US" dirty="0"/>
            </a:br>
            <a:r>
              <a:rPr lang="en-US" dirty="0"/>
              <a:t>NA Data Reporting &amp; Review </a:t>
            </a:r>
          </a:p>
        </p:txBody>
      </p:sp>
      <p:sp>
        <p:nvSpPr>
          <p:cNvPr id="4" name="Slide Number Placeholder 3"/>
          <p:cNvSpPr>
            <a:spLocks noGrp="1"/>
          </p:cNvSpPr>
          <p:nvPr>
            <p:ph type="sldNum" sz="quarter" idx="12"/>
          </p:nvPr>
        </p:nvSpPr>
        <p:spPr/>
        <p:txBody>
          <a:bodyPr/>
          <a:lstStyle/>
          <a:p>
            <a:fld id="{62DBCB69-547C-4F68-819F-474A80AB012D}" type="slidenum">
              <a:rPr lang="en-US" smtClean="0"/>
              <a:t>41</a:t>
            </a:fld>
            <a:endParaRPr lang="en-US"/>
          </a:p>
        </p:txBody>
      </p:sp>
      <p:graphicFrame>
        <p:nvGraphicFramePr>
          <p:cNvPr id="5" name="Table 4"/>
          <p:cNvGraphicFramePr>
            <a:graphicFrameLocks noGrp="1"/>
          </p:cNvGraphicFramePr>
          <p:nvPr/>
        </p:nvGraphicFramePr>
        <p:xfrm>
          <a:off x="228600" y="1143000"/>
          <a:ext cx="8229600" cy="532024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624165610"/>
                    </a:ext>
                  </a:extLst>
                </a:gridCol>
                <a:gridCol w="4114800">
                  <a:extLst>
                    <a:ext uri="{9D8B030D-6E8A-4147-A177-3AD203B41FA5}">
                      <a16:colId xmlns:a16="http://schemas.microsoft.com/office/drawing/2014/main" val="4202236171"/>
                    </a:ext>
                  </a:extLst>
                </a:gridCol>
              </a:tblGrid>
              <a:tr h="730845">
                <a:tc>
                  <a:txBody>
                    <a:bodyPr/>
                    <a:lstStyle/>
                    <a:p>
                      <a:r>
                        <a:rPr lang="en-US" dirty="0"/>
                        <a:t>PTNP Data Maintenance</a:t>
                      </a:r>
                    </a:p>
                  </a:txBody>
                  <a:tcPr/>
                </a:tc>
                <a:tc>
                  <a:txBody>
                    <a:bodyPr/>
                    <a:lstStyle/>
                    <a:p>
                      <a:r>
                        <a:rPr lang="en-US" dirty="0"/>
                        <a:t>NA</a:t>
                      </a:r>
                      <a:r>
                        <a:rPr lang="en-US" baseline="0" dirty="0"/>
                        <a:t> D</a:t>
                      </a:r>
                      <a:r>
                        <a:rPr lang="en-US" dirty="0"/>
                        <a:t>ata Submission</a:t>
                      </a:r>
                      <a:r>
                        <a:rPr lang="en-US" baseline="0" dirty="0"/>
                        <a:t> &amp; Review</a:t>
                      </a:r>
                      <a:r>
                        <a:rPr lang="en-US" dirty="0"/>
                        <a:t> in SERFF </a:t>
                      </a:r>
                    </a:p>
                  </a:txBody>
                  <a:tcPr/>
                </a:tc>
                <a:extLst>
                  <a:ext uri="{0D108BD9-81ED-4DB2-BD59-A6C34878D82A}">
                    <a16:rowId xmlns:a16="http://schemas.microsoft.com/office/drawing/2014/main" val="3257263301"/>
                  </a:ext>
                </a:extLst>
              </a:tr>
              <a:tr h="730845">
                <a:tc>
                  <a:txBody>
                    <a:bodyPr/>
                    <a:lstStyle/>
                    <a:p>
                      <a:r>
                        <a:rPr lang="en-US" sz="1600" dirty="0"/>
                        <a:t>Twice yearly</a:t>
                      </a:r>
                    </a:p>
                  </a:txBody>
                  <a:tcPr/>
                </a:tc>
                <a:tc>
                  <a:txBody>
                    <a:bodyPr/>
                    <a:lstStyle/>
                    <a:p>
                      <a:r>
                        <a:rPr lang="en-US" sz="1600" dirty="0"/>
                        <a:t>Once yearly</a:t>
                      </a:r>
                    </a:p>
                  </a:txBody>
                  <a:tcPr/>
                </a:tc>
                <a:extLst>
                  <a:ext uri="{0D108BD9-81ED-4DB2-BD59-A6C34878D82A}">
                    <a16:rowId xmlns:a16="http://schemas.microsoft.com/office/drawing/2014/main" val="2989544549"/>
                  </a:ext>
                </a:extLst>
              </a:tr>
              <a:tr h="730845">
                <a:tc>
                  <a:txBody>
                    <a:bodyPr/>
                    <a:lstStyle/>
                    <a:p>
                      <a:r>
                        <a:rPr lang="en-US" sz="1600" dirty="0"/>
                        <a:t>Regulatory data pre-planning.  Not regulatory</a:t>
                      </a:r>
                      <a:r>
                        <a:rPr lang="en-US" sz="1600" baseline="0" dirty="0"/>
                        <a:t> data by itself.</a:t>
                      </a:r>
                      <a:endParaRPr lang="en-US" sz="1600" dirty="0"/>
                    </a:p>
                  </a:txBody>
                  <a:tcPr/>
                </a:tc>
                <a:tc>
                  <a:txBody>
                    <a:bodyPr/>
                    <a:lstStyle/>
                    <a:p>
                      <a:r>
                        <a:rPr lang="en-US" sz="1600" dirty="0"/>
                        <a:t>Regulatory Data.</a:t>
                      </a:r>
                    </a:p>
                  </a:txBody>
                  <a:tcPr/>
                </a:tc>
                <a:extLst>
                  <a:ext uri="{0D108BD9-81ED-4DB2-BD59-A6C34878D82A}">
                    <a16:rowId xmlns:a16="http://schemas.microsoft.com/office/drawing/2014/main" val="1453290668"/>
                  </a:ext>
                </a:extLst>
              </a:tr>
              <a:tr h="1322407">
                <a:tc>
                  <a:txBody>
                    <a:bodyPr/>
                    <a:lstStyle/>
                    <a:p>
                      <a:r>
                        <a:rPr lang="en-US" sz="1600" dirty="0"/>
                        <a:t>Not mandatory.  But is highly</a:t>
                      </a:r>
                      <a:r>
                        <a:rPr lang="en-US" sz="1600" baseline="0" dirty="0"/>
                        <a:t> recommended because it has direct bearing on the regulatory data submitted (Arkansas templates) and on analysis done by AID (on Federal ECP/NA templates).  </a:t>
                      </a:r>
                      <a:endParaRPr lang="en-US" sz="1600" dirty="0"/>
                    </a:p>
                  </a:txBody>
                  <a:tcPr/>
                </a:tc>
                <a:tc>
                  <a:txBody>
                    <a:bodyPr/>
                    <a:lstStyle/>
                    <a:p>
                      <a:r>
                        <a:rPr lang="en-US" sz="1600" dirty="0"/>
                        <a:t>Mandatory.</a:t>
                      </a:r>
                    </a:p>
                  </a:txBody>
                  <a:tcPr/>
                </a:tc>
                <a:extLst>
                  <a:ext uri="{0D108BD9-81ED-4DB2-BD59-A6C34878D82A}">
                    <a16:rowId xmlns:a16="http://schemas.microsoft.com/office/drawing/2014/main" val="3675921387"/>
                  </a:ext>
                </a:extLst>
              </a:tr>
              <a:tr h="1074456">
                <a:tc>
                  <a:txBody>
                    <a:bodyPr/>
                    <a:lstStyle/>
                    <a:p>
                      <a:r>
                        <a:rPr lang="en-US" sz="1600" dirty="0"/>
                        <a:t>SERFF not used for data interactions.</a:t>
                      </a:r>
                      <a:r>
                        <a:rPr lang="en-US" sz="1600" baseline="0" dirty="0"/>
                        <a:t> Data exchanges through AID public website and Issuer data submissions to AID’s secure FTP server.</a:t>
                      </a:r>
                      <a:endParaRPr lang="en-US" sz="1600" dirty="0"/>
                    </a:p>
                  </a:txBody>
                  <a:tcPr/>
                </a:tc>
                <a:tc>
                  <a:txBody>
                    <a:bodyPr/>
                    <a:lstStyle/>
                    <a:p>
                      <a:r>
                        <a:rPr lang="en-US" sz="1600" dirty="0"/>
                        <a:t>Only</a:t>
                      </a:r>
                      <a:r>
                        <a:rPr lang="en-US" sz="1600" baseline="0" dirty="0"/>
                        <a:t> SERFF used.</a:t>
                      </a:r>
                      <a:endParaRPr lang="en-US" sz="1600" dirty="0"/>
                    </a:p>
                  </a:txBody>
                  <a:tcPr/>
                </a:tc>
                <a:extLst>
                  <a:ext uri="{0D108BD9-81ED-4DB2-BD59-A6C34878D82A}">
                    <a16:rowId xmlns:a16="http://schemas.microsoft.com/office/drawing/2014/main" val="217875165"/>
                  </a:ext>
                </a:extLst>
              </a:tr>
              <a:tr h="730845">
                <a:tc>
                  <a:txBody>
                    <a:bodyPr/>
                    <a:lstStyle/>
                    <a:p>
                      <a:r>
                        <a:rPr lang="en-US" sz="1600" dirty="0"/>
                        <a:t>Industry information drives outcomes.</a:t>
                      </a:r>
                    </a:p>
                  </a:txBody>
                  <a:tcPr/>
                </a:tc>
                <a:tc>
                  <a:txBody>
                    <a:bodyPr/>
                    <a:lstStyle/>
                    <a:p>
                      <a:r>
                        <a:rPr lang="en-US" sz="1600" dirty="0"/>
                        <a:t>Regulatory</a:t>
                      </a:r>
                      <a:r>
                        <a:rPr lang="en-US" sz="1600" baseline="0" dirty="0"/>
                        <a:t> requirements</a:t>
                      </a:r>
                      <a:r>
                        <a:rPr lang="en-US" sz="1600" dirty="0"/>
                        <a:t> drives outcomes.</a:t>
                      </a:r>
                    </a:p>
                  </a:txBody>
                  <a:tcPr/>
                </a:tc>
                <a:extLst>
                  <a:ext uri="{0D108BD9-81ED-4DB2-BD59-A6C34878D82A}">
                    <a16:rowId xmlns:a16="http://schemas.microsoft.com/office/drawing/2014/main" val="220444851"/>
                  </a:ext>
                </a:extLst>
              </a:tr>
            </a:tbl>
          </a:graphicData>
        </a:graphic>
      </p:graphicFrame>
    </p:spTree>
    <p:extLst>
      <p:ext uri="{BB962C8B-B14F-4D97-AF65-F5344CB8AC3E}">
        <p14:creationId xmlns:p14="http://schemas.microsoft.com/office/powerpoint/2010/main" val="3216920075"/>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data exchanged in the PTNP process?</a:t>
            </a:r>
          </a:p>
        </p:txBody>
      </p:sp>
      <p:sp>
        <p:nvSpPr>
          <p:cNvPr id="3" name="Content Placeholder 2"/>
          <p:cNvSpPr>
            <a:spLocks noGrp="1"/>
          </p:cNvSpPr>
          <p:nvPr>
            <p:ph idx="1"/>
          </p:nvPr>
        </p:nvSpPr>
        <p:spPr/>
        <p:txBody>
          <a:bodyPr/>
          <a:lstStyle/>
          <a:p>
            <a:r>
              <a:rPr lang="en-US" sz="2400" b="1" dirty="0"/>
              <a:t>From AID to issuers:</a:t>
            </a:r>
          </a:p>
          <a:p>
            <a:pPr marL="0" indent="0">
              <a:buNone/>
            </a:pPr>
            <a:r>
              <a:rPr lang="en-US" sz="1800" dirty="0"/>
              <a:t>AID’s Network Adequacy (NA) webpage (</a:t>
            </a:r>
            <a:r>
              <a:rPr lang="en-US" sz="1800" dirty="0">
                <a:hlinkClick r:id="rId2"/>
              </a:rPr>
              <a:t>http://rhld.insurance.arkansas.gov/Default/NetworkAdequacy</a:t>
            </a:r>
            <a:r>
              <a:rPr lang="en-US" sz="1800" dirty="0"/>
              <a:t>)</a:t>
            </a:r>
          </a:p>
          <a:p>
            <a:pPr marL="0" indent="0">
              <a:buNone/>
            </a:pPr>
            <a:r>
              <a:rPr lang="en-US" sz="1800" dirty="0"/>
              <a:t>For file names refer </a:t>
            </a:r>
            <a:r>
              <a:rPr lang="en-US" sz="1800" i="1" dirty="0"/>
              <a:t>Network Adequacy Review Process.pdf </a:t>
            </a:r>
            <a:r>
              <a:rPr lang="en-US" sz="1800" dirty="0"/>
              <a:t> located in the same webpage.  </a:t>
            </a:r>
            <a:endParaRPr lang="en-US" sz="1800" i="1" dirty="0"/>
          </a:p>
          <a:p>
            <a:r>
              <a:rPr lang="en-US" sz="2400" b="1" dirty="0"/>
              <a:t>From issuers to AID:</a:t>
            </a:r>
          </a:p>
          <a:p>
            <a:pPr marL="0" indent="0">
              <a:buNone/>
            </a:pPr>
            <a:r>
              <a:rPr lang="en-US" sz="1800" dirty="0"/>
              <a:t>Delivery to AID’s secure FTP servers following instructions in “General Data Submission Process to RHLD” located at </a:t>
            </a:r>
            <a:r>
              <a:rPr lang="en-US" sz="1800" dirty="0">
                <a:hlinkClick r:id="rId3"/>
              </a:rPr>
              <a:t>http://rhld.insurance.arkansas.gov/Info/Public/Templates</a:t>
            </a:r>
            <a:r>
              <a:rPr lang="en-US" sz="1800" dirty="0"/>
              <a:t>. For file naming conventions during the two stages of issuer feedback refer  </a:t>
            </a:r>
            <a:r>
              <a:rPr lang="en-US" sz="1800" i="1" dirty="0"/>
              <a:t>Network Adequacy Review Process.pdf </a:t>
            </a:r>
            <a:r>
              <a:rPr lang="en-US" sz="1800" dirty="0"/>
              <a:t> located in AID’s NA webpage.</a:t>
            </a:r>
          </a:p>
          <a:p>
            <a:pPr marL="0" indent="0">
              <a:buNone/>
            </a:pPr>
            <a:endParaRPr lang="en-US" sz="1800" dirty="0"/>
          </a:p>
          <a:p>
            <a:pPr marL="0" indent="0">
              <a:buNone/>
            </a:pPr>
            <a:r>
              <a:rPr lang="en-US" sz="1800" dirty="0"/>
              <a:t>Data submissions from issuers explained with examples in later slides. </a:t>
            </a:r>
          </a:p>
        </p:txBody>
      </p:sp>
      <p:sp>
        <p:nvSpPr>
          <p:cNvPr id="4" name="Slide Number Placeholder 3"/>
          <p:cNvSpPr>
            <a:spLocks noGrp="1"/>
          </p:cNvSpPr>
          <p:nvPr>
            <p:ph type="sldNum" sz="quarter" idx="12"/>
          </p:nvPr>
        </p:nvSpPr>
        <p:spPr/>
        <p:txBody>
          <a:bodyPr/>
          <a:lstStyle/>
          <a:p>
            <a:fld id="{62DBCB69-547C-4F68-819F-474A80AB012D}" type="slidenum">
              <a:rPr lang="en-US" smtClean="0"/>
              <a:t>42</a:t>
            </a:fld>
            <a:endParaRPr lang="en-US"/>
          </a:p>
        </p:txBody>
      </p:sp>
    </p:spTree>
    <p:extLst>
      <p:ext uri="{BB962C8B-B14F-4D97-AF65-F5344CB8AC3E}">
        <p14:creationId xmlns:p14="http://schemas.microsoft.com/office/powerpoint/2010/main" val="34473663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right)">
                                      <p:cBhvr>
                                        <p:cTn id="7" dur="500"/>
                                        <p:tgtEl>
                                          <p:spTgt spid="3">
                                            <p:txEl>
                                              <p:pRg st="3" end="3"/>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right)">
                                      <p:cBhvr>
                                        <p:cTn id="10" dur="500"/>
                                        <p:tgtEl>
                                          <p:spTgt spid="3">
                                            <p:txEl>
                                              <p:pRg st="4" end="4"/>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right)">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AD23FD-AD68-4DB8-B632-2AB3C330CDE1}"/>
              </a:ext>
            </a:extLst>
          </p:cNvPr>
          <p:cNvSpPr>
            <a:spLocks noGrp="1"/>
          </p:cNvSpPr>
          <p:nvPr>
            <p:ph type="title"/>
          </p:nvPr>
        </p:nvSpPr>
        <p:spPr/>
        <p:txBody>
          <a:bodyPr/>
          <a:lstStyle/>
          <a:p>
            <a:r>
              <a:rPr lang="en-US" dirty="0"/>
              <a:t>AID Disposition Details </a:t>
            </a:r>
          </a:p>
        </p:txBody>
      </p:sp>
      <p:sp>
        <p:nvSpPr>
          <p:cNvPr id="4" name="Content Placeholder 3">
            <a:extLst>
              <a:ext uri="{FF2B5EF4-FFF2-40B4-BE49-F238E27FC236}">
                <a16:creationId xmlns:a16="http://schemas.microsoft.com/office/drawing/2014/main" id="{1591E7FB-690A-49A5-A62D-898F948A1479}"/>
              </a:ext>
            </a:extLst>
          </p:cNvPr>
          <p:cNvSpPr>
            <a:spLocks noGrp="1"/>
          </p:cNvSpPr>
          <p:nvPr>
            <p:ph idx="1"/>
          </p:nvPr>
        </p:nvSpPr>
        <p:spPr/>
        <p:txBody>
          <a:bodyPr>
            <a:normAutofit/>
          </a:bodyPr>
          <a:lstStyle/>
          <a:p>
            <a:r>
              <a:rPr lang="en-US" sz="2000" dirty="0"/>
              <a:t>AID provides detailed  information on the outcome of the voting stage. </a:t>
            </a:r>
          </a:p>
          <a:p>
            <a:r>
              <a:rPr lang="en-US" sz="2000" dirty="0"/>
              <a:t>This makes available cases where AID had to </a:t>
            </a:r>
          </a:p>
          <a:p>
            <a:pPr lvl="1"/>
            <a:r>
              <a:rPr lang="en-US" sz="2000" dirty="0"/>
              <a:t>wade in to settle tie breakers OR </a:t>
            </a:r>
          </a:p>
          <a:p>
            <a:pPr lvl="1"/>
            <a:r>
              <a:rPr lang="en-US" sz="2000" dirty="0"/>
              <a:t>reverse a popular vote based on a strong(er) reason  provided by the minority (few cases)</a:t>
            </a:r>
          </a:p>
        </p:txBody>
      </p:sp>
      <p:sp>
        <p:nvSpPr>
          <p:cNvPr id="2" name="Slide Number Placeholder 1">
            <a:extLst>
              <a:ext uri="{FF2B5EF4-FFF2-40B4-BE49-F238E27FC236}">
                <a16:creationId xmlns:a16="http://schemas.microsoft.com/office/drawing/2014/main" id="{1BC61D52-0B36-4A91-83C9-B74FC6EDD652}"/>
              </a:ext>
            </a:extLst>
          </p:cNvPr>
          <p:cNvSpPr>
            <a:spLocks noGrp="1"/>
          </p:cNvSpPr>
          <p:nvPr>
            <p:ph type="sldNum" sz="quarter" idx="12"/>
          </p:nvPr>
        </p:nvSpPr>
        <p:spPr/>
        <p:txBody>
          <a:bodyPr/>
          <a:lstStyle/>
          <a:p>
            <a:fld id="{62DBCB69-547C-4F68-819F-474A80AB012D}" type="slidenum">
              <a:rPr lang="en-US" smtClean="0"/>
              <a:t>43</a:t>
            </a:fld>
            <a:endParaRPr lang="en-US"/>
          </a:p>
        </p:txBody>
      </p:sp>
    </p:spTree>
    <p:extLst>
      <p:ext uri="{BB962C8B-B14F-4D97-AF65-F5344CB8AC3E}">
        <p14:creationId xmlns:p14="http://schemas.microsoft.com/office/powerpoint/2010/main" val="669436557"/>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FD2B-2FC6-42CD-8C78-C6EBC6800287}"/>
              </a:ext>
            </a:extLst>
          </p:cNvPr>
          <p:cNvSpPr>
            <a:spLocks noGrp="1"/>
          </p:cNvSpPr>
          <p:nvPr>
            <p:ph type="title"/>
          </p:nvPr>
        </p:nvSpPr>
        <p:spPr/>
        <p:txBody>
          <a:bodyPr>
            <a:normAutofit fontScale="90000"/>
          </a:bodyPr>
          <a:lstStyle/>
          <a:p>
            <a:r>
              <a:rPr lang="en-US" i="1" dirty="0"/>
              <a:t> </a:t>
            </a:r>
            <a:r>
              <a:rPr lang="en-US" sz="2700" i="1" dirty="0"/>
              <a:t>Initial Provider Type NPI pool template</a:t>
            </a:r>
            <a:endParaRPr lang="en-US" sz="2700" dirty="0"/>
          </a:p>
        </p:txBody>
      </p:sp>
      <p:pic>
        <p:nvPicPr>
          <p:cNvPr id="5" name="Content Placeholder 4">
            <a:extLst>
              <a:ext uri="{FF2B5EF4-FFF2-40B4-BE49-F238E27FC236}">
                <a16:creationId xmlns:a16="http://schemas.microsoft.com/office/drawing/2014/main" id="{FA175E1F-BBBF-4E98-AC06-FF1C8C64501C}"/>
              </a:ext>
            </a:extLst>
          </p:cNvPr>
          <p:cNvPicPr>
            <a:picLocks noGrp="1" noChangeAspect="1"/>
          </p:cNvPicPr>
          <p:nvPr>
            <p:ph idx="1"/>
          </p:nvPr>
        </p:nvPicPr>
        <p:blipFill>
          <a:blip r:embed="rId2"/>
          <a:stretch>
            <a:fillRect/>
          </a:stretch>
        </p:blipFill>
        <p:spPr>
          <a:xfrm>
            <a:off x="152400" y="838200"/>
            <a:ext cx="9334712" cy="5000738"/>
          </a:xfrm>
          <a:prstGeom prst="rect">
            <a:avLst/>
          </a:prstGeom>
        </p:spPr>
      </p:pic>
      <p:sp>
        <p:nvSpPr>
          <p:cNvPr id="4" name="Slide Number Placeholder 3">
            <a:extLst>
              <a:ext uri="{FF2B5EF4-FFF2-40B4-BE49-F238E27FC236}">
                <a16:creationId xmlns:a16="http://schemas.microsoft.com/office/drawing/2014/main" id="{6E3606A8-FB4B-48D2-90BD-E27A8F1ED684}"/>
              </a:ext>
            </a:extLst>
          </p:cNvPr>
          <p:cNvSpPr>
            <a:spLocks noGrp="1"/>
          </p:cNvSpPr>
          <p:nvPr>
            <p:ph type="sldNum" sz="quarter" idx="12"/>
          </p:nvPr>
        </p:nvSpPr>
        <p:spPr/>
        <p:txBody>
          <a:bodyPr/>
          <a:lstStyle/>
          <a:p>
            <a:fld id="{62DBCB69-547C-4F68-819F-474A80AB012D}" type="slidenum">
              <a:rPr lang="en-US" smtClean="0"/>
              <a:t>44</a:t>
            </a:fld>
            <a:endParaRPr lang="en-US"/>
          </a:p>
        </p:txBody>
      </p:sp>
      <p:pic>
        <p:nvPicPr>
          <p:cNvPr id="6" name="Picture 5">
            <a:extLst>
              <a:ext uri="{FF2B5EF4-FFF2-40B4-BE49-F238E27FC236}">
                <a16:creationId xmlns:a16="http://schemas.microsoft.com/office/drawing/2014/main" id="{471D3211-90A8-4233-B11A-E4295FC05BF5}"/>
              </a:ext>
            </a:extLst>
          </p:cNvPr>
          <p:cNvPicPr>
            <a:picLocks noChangeAspect="1"/>
          </p:cNvPicPr>
          <p:nvPr/>
        </p:nvPicPr>
        <p:blipFill>
          <a:blip r:embed="rId3"/>
          <a:stretch>
            <a:fillRect/>
          </a:stretch>
        </p:blipFill>
        <p:spPr>
          <a:xfrm>
            <a:off x="4952514" y="3998457"/>
            <a:ext cx="3038095" cy="2380952"/>
          </a:xfrm>
          <a:prstGeom prst="rect">
            <a:avLst/>
          </a:prstGeom>
        </p:spPr>
      </p:pic>
      <p:sp>
        <p:nvSpPr>
          <p:cNvPr id="7" name="Rectangle 6">
            <a:extLst>
              <a:ext uri="{FF2B5EF4-FFF2-40B4-BE49-F238E27FC236}">
                <a16:creationId xmlns:a16="http://schemas.microsoft.com/office/drawing/2014/main" id="{C75230D7-C336-49A4-8622-BB5A2CCE49A8}"/>
              </a:ext>
            </a:extLst>
          </p:cNvPr>
          <p:cNvSpPr/>
          <p:nvPr/>
        </p:nvSpPr>
        <p:spPr>
          <a:xfrm>
            <a:off x="7620000" y="2286000"/>
            <a:ext cx="685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4144E0-8F36-4407-9478-302A42D6E373}"/>
              </a:ext>
            </a:extLst>
          </p:cNvPr>
          <p:cNvSpPr/>
          <p:nvPr/>
        </p:nvSpPr>
        <p:spPr>
          <a:xfrm>
            <a:off x="4952514" y="4150856"/>
            <a:ext cx="3038094" cy="2251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227FEF4-9E54-4F15-B6C8-D02A5C755E5D}"/>
              </a:ext>
            </a:extLst>
          </p:cNvPr>
          <p:cNvCxnSpPr/>
          <p:nvPr/>
        </p:nvCxnSpPr>
        <p:spPr>
          <a:xfrm>
            <a:off x="1752600" y="4150857"/>
            <a:ext cx="1219200" cy="14117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9CF858B-2230-4E84-883E-DD84483BF582}"/>
              </a:ext>
            </a:extLst>
          </p:cNvPr>
          <p:cNvCxnSpPr/>
          <p:nvPr/>
        </p:nvCxnSpPr>
        <p:spPr>
          <a:xfrm flipH="1">
            <a:off x="7162800" y="2895600"/>
            <a:ext cx="685800" cy="1255256"/>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57513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xit" presetSubtype="0" fill="hold"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Intended Audience-1 </a:t>
            </a:r>
          </a:p>
        </p:txBody>
      </p:sp>
      <p:sp>
        <p:nvSpPr>
          <p:cNvPr id="4" name="Content Placeholder 3"/>
          <p:cNvSpPr>
            <a:spLocks noGrp="1"/>
          </p:cNvSpPr>
          <p:nvPr>
            <p:ph idx="1"/>
          </p:nvPr>
        </p:nvSpPr>
        <p:spPr/>
        <p:txBody>
          <a:bodyPr/>
          <a:lstStyle/>
          <a:p>
            <a:r>
              <a:rPr lang="en-US" sz="2400" dirty="0"/>
              <a:t>These meetings on Network Adequacy apply to all health and dental insurance carriers </a:t>
            </a:r>
            <a:r>
              <a:rPr lang="en-US" sz="2400" i="1" dirty="0"/>
              <a:t>covered under Rule 106</a:t>
            </a:r>
            <a:r>
              <a:rPr lang="en-US" sz="2400" dirty="0"/>
              <a:t>.</a:t>
            </a:r>
          </a:p>
          <a:p>
            <a:pPr marL="0" indent="0">
              <a:buNone/>
            </a:pPr>
            <a:r>
              <a:rPr lang="en-US" dirty="0"/>
              <a:t> </a:t>
            </a:r>
          </a:p>
          <a:p>
            <a:pPr marL="457200" lvl="1" indent="0">
              <a:buNone/>
            </a:pPr>
            <a:endParaRPr lang="en-US" dirty="0"/>
          </a:p>
        </p:txBody>
      </p:sp>
      <p:sp>
        <p:nvSpPr>
          <p:cNvPr id="2" name="Slide Number Placeholder 1"/>
          <p:cNvSpPr>
            <a:spLocks noGrp="1"/>
          </p:cNvSpPr>
          <p:nvPr>
            <p:ph type="sldNum" sz="quarter" idx="12"/>
          </p:nvPr>
        </p:nvSpPr>
        <p:spPr/>
        <p:txBody>
          <a:bodyPr/>
          <a:lstStyle/>
          <a:p>
            <a:fld id="{62DBCB69-547C-4F68-819F-474A80AB012D}" type="slidenum">
              <a:rPr lang="en-US" smtClean="0"/>
              <a:t>5</a:t>
            </a:fld>
            <a:endParaRPr lang="en-US"/>
          </a:p>
        </p:txBody>
      </p:sp>
    </p:spTree>
    <p:extLst>
      <p:ext uri="{BB962C8B-B14F-4D97-AF65-F5344CB8AC3E}">
        <p14:creationId xmlns:p14="http://schemas.microsoft.com/office/powerpoint/2010/main" val="404612923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Intended Audience-2</a:t>
            </a:r>
          </a:p>
        </p:txBody>
      </p:sp>
      <p:sp>
        <p:nvSpPr>
          <p:cNvPr id="4" name="Content Placeholder 3"/>
          <p:cNvSpPr>
            <a:spLocks noGrp="1"/>
          </p:cNvSpPr>
          <p:nvPr>
            <p:ph idx="1"/>
          </p:nvPr>
        </p:nvSpPr>
        <p:spPr/>
        <p:txBody>
          <a:bodyPr>
            <a:normAutofit/>
          </a:bodyPr>
          <a:lstStyle/>
          <a:p>
            <a:r>
              <a:rPr lang="en-US" sz="2000" dirty="0"/>
              <a:t>AID attempts to communicate with three roles involved in Network Adequacy </a:t>
            </a:r>
          </a:p>
          <a:p>
            <a:pPr lvl="1"/>
            <a:r>
              <a:rPr lang="en-US" sz="1800" dirty="0"/>
              <a:t>NA Subject Matter Expert (NA SME).</a:t>
            </a:r>
          </a:p>
          <a:p>
            <a:pPr lvl="1"/>
            <a:r>
              <a:rPr lang="en-US" sz="1800" dirty="0"/>
              <a:t>Associated IT personnel.</a:t>
            </a:r>
          </a:p>
          <a:p>
            <a:pPr lvl="1"/>
            <a:r>
              <a:rPr lang="en-US" sz="1800" dirty="0"/>
              <a:t>Associated compliance personnel</a:t>
            </a:r>
            <a:r>
              <a:rPr lang="en-US" sz="2000" dirty="0"/>
              <a:t>.     </a:t>
            </a:r>
          </a:p>
          <a:p>
            <a:endParaRPr lang="en-US" sz="2400" dirty="0"/>
          </a:p>
          <a:p>
            <a:r>
              <a:rPr lang="en-US" sz="2000" dirty="0"/>
              <a:t>NA contacts known to AID are listed and grouped by organizations in </a:t>
            </a:r>
            <a:r>
              <a:rPr lang="en-US" sz="2000" i="1" dirty="0"/>
              <a:t>Network Adequacy Industry Contact List.pdf   </a:t>
            </a:r>
            <a:r>
              <a:rPr lang="en-US" sz="2000" dirty="0"/>
              <a:t>on our NA website </a:t>
            </a:r>
            <a:r>
              <a:rPr lang="en-US" sz="2000" dirty="0">
                <a:hlinkClick r:id="rId2"/>
              </a:rPr>
              <a:t>http://rhld.insurance.arkansas.gov/Default/NetworkAdequacy</a:t>
            </a:r>
            <a:r>
              <a:rPr lang="en-US" sz="2000" dirty="0"/>
              <a:t>. Addition or removal of contacts in list can be emailed to  </a:t>
            </a:r>
            <a:r>
              <a:rPr lang="en-US" sz="2000" dirty="0">
                <a:hlinkClick r:id="rId3"/>
              </a:rPr>
              <a:t>RHLD.DataOversight@arkansas.gov</a:t>
            </a:r>
            <a:r>
              <a:rPr lang="en-US" sz="2000" dirty="0"/>
              <a:t>  </a:t>
            </a:r>
          </a:p>
          <a:p>
            <a:pPr marL="0" indent="0">
              <a:buNone/>
            </a:pPr>
            <a:r>
              <a:rPr lang="en-US" dirty="0"/>
              <a:t> </a:t>
            </a:r>
          </a:p>
          <a:p>
            <a:pPr marL="457200" lvl="1" indent="0">
              <a:buNone/>
            </a:pPr>
            <a:endParaRPr lang="en-US" dirty="0"/>
          </a:p>
        </p:txBody>
      </p:sp>
      <p:sp>
        <p:nvSpPr>
          <p:cNvPr id="2" name="Slide Number Placeholder 1"/>
          <p:cNvSpPr>
            <a:spLocks noGrp="1"/>
          </p:cNvSpPr>
          <p:nvPr>
            <p:ph type="sldNum" sz="quarter" idx="12"/>
          </p:nvPr>
        </p:nvSpPr>
        <p:spPr/>
        <p:txBody>
          <a:bodyPr/>
          <a:lstStyle/>
          <a:p>
            <a:fld id="{62DBCB69-547C-4F68-819F-474A80AB012D}" type="slidenum">
              <a:rPr lang="en-US" smtClean="0"/>
              <a:t>6</a:t>
            </a:fld>
            <a:endParaRPr lang="en-US"/>
          </a:p>
        </p:txBody>
      </p:sp>
      <p:cxnSp>
        <p:nvCxnSpPr>
          <p:cNvPr id="6" name="Straight Arrow Connector 5"/>
          <p:cNvCxnSpPr/>
          <p:nvPr/>
        </p:nvCxnSpPr>
        <p:spPr>
          <a:xfrm flipH="1" flipV="1">
            <a:off x="4572000" y="4876800"/>
            <a:ext cx="1295400" cy="609600"/>
          </a:xfrm>
          <a:prstGeom prst="straightConnector1">
            <a:avLst/>
          </a:prstGeom>
          <a:ln w="793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09473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PTNP Data Maintenance</a:t>
            </a:r>
          </a:p>
        </p:txBody>
      </p:sp>
      <p:sp>
        <p:nvSpPr>
          <p:cNvPr id="3" name="Content Placeholder 2"/>
          <p:cNvSpPr>
            <a:spLocks noGrp="1"/>
          </p:cNvSpPr>
          <p:nvPr>
            <p:ph idx="1"/>
          </p:nvPr>
        </p:nvSpPr>
        <p:spPr/>
        <p:txBody>
          <a:bodyPr>
            <a:normAutofit/>
          </a:bodyPr>
          <a:lstStyle/>
          <a:p>
            <a:pPr marL="0" indent="0">
              <a:buNone/>
            </a:pPr>
            <a:r>
              <a:rPr lang="en-US" sz="3000" dirty="0">
                <a:latin typeface="Arial Black" panose="020B0A04020102020204" pitchFamily="34" charset="0"/>
              </a:rPr>
              <a:t>Why?</a:t>
            </a:r>
            <a:endParaRPr lang="en-US" dirty="0"/>
          </a:p>
          <a:p>
            <a:pPr marL="0" indent="0">
              <a:buNone/>
            </a:pPr>
            <a:r>
              <a:rPr lang="en-US" b="1" dirty="0"/>
              <a:t>Industry agreement </a:t>
            </a:r>
            <a:r>
              <a:rPr lang="en-US" dirty="0"/>
              <a:t>on the classification of individual providers and facilities, who treat Arkansans, into “Provider Types” defined by Arkansas.</a:t>
            </a:r>
          </a:p>
          <a:p>
            <a:pPr marL="0" indent="0">
              <a:buNone/>
            </a:pPr>
            <a:endParaRPr lang="en-US" dirty="0"/>
          </a:p>
          <a:p>
            <a:pPr marL="0" indent="0">
              <a:buNone/>
            </a:pPr>
            <a:r>
              <a:rPr lang="en-US" dirty="0"/>
              <a:t>This </a:t>
            </a:r>
            <a:r>
              <a:rPr lang="en-US" b="1" dirty="0"/>
              <a:t>agreement </a:t>
            </a:r>
            <a:r>
              <a:rPr lang="en-US" dirty="0"/>
              <a:t>is key to AID’s evidence-based Network Adequacy regulation.</a:t>
            </a:r>
          </a:p>
        </p:txBody>
      </p:sp>
      <p:sp>
        <p:nvSpPr>
          <p:cNvPr id="4" name="Slide Number Placeholder 3"/>
          <p:cNvSpPr>
            <a:spLocks noGrp="1"/>
          </p:cNvSpPr>
          <p:nvPr>
            <p:ph type="sldNum" sz="quarter" idx="12"/>
          </p:nvPr>
        </p:nvSpPr>
        <p:spPr/>
        <p:txBody>
          <a:bodyPr/>
          <a:lstStyle/>
          <a:p>
            <a:fld id="{62DBCB69-547C-4F68-819F-474A80AB012D}" type="slidenum">
              <a:rPr lang="en-US" smtClean="0"/>
              <a:t>7</a:t>
            </a:fld>
            <a:endParaRPr lang="en-US"/>
          </a:p>
        </p:txBody>
      </p:sp>
    </p:spTree>
    <p:extLst>
      <p:ext uri="{BB962C8B-B14F-4D97-AF65-F5344CB8AC3E}">
        <p14:creationId xmlns:p14="http://schemas.microsoft.com/office/powerpoint/2010/main" val="133747778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DCE008-3C05-4004-A9DF-3D47B0D46C1D}"/>
              </a:ext>
            </a:extLst>
          </p:cNvPr>
          <p:cNvPicPr>
            <a:picLocks noChangeAspect="1"/>
          </p:cNvPicPr>
          <p:nvPr/>
        </p:nvPicPr>
        <p:blipFill>
          <a:blip r:embed="rId2"/>
          <a:stretch>
            <a:fillRect/>
          </a:stretch>
        </p:blipFill>
        <p:spPr>
          <a:xfrm rot="325212">
            <a:off x="2562909" y="857250"/>
            <a:ext cx="4018182" cy="5143500"/>
          </a:xfrm>
          <a:prstGeom prst="rect">
            <a:avLst/>
          </a:prstGeom>
          <a:ln>
            <a:noFill/>
          </a:ln>
          <a:effectLst>
            <a:outerShdw blurRad="292100" dist="139700" dir="2700000" algn="tl" rotWithShape="0">
              <a:srgbClr val="333333">
                <a:alpha val="65000"/>
              </a:srgbClr>
            </a:outerShdw>
          </a:effectLst>
        </p:spPr>
      </p:pic>
      <p:pic>
        <p:nvPicPr>
          <p:cNvPr id="4" name="Picture 10" descr="C:\Users\tdasgupta\AppData\Local\Microsoft\Windows\Temporary Internet Files\Content.IE5\QECY1J48\724px-Office-excel.svg[1].png">
            <a:extLst>
              <a:ext uri="{FF2B5EF4-FFF2-40B4-BE49-F238E27FC236}">
                <a16:creationId xmlns:a16="http://schemas.microsoft.com/office/drawing/2014/main" id="{FD6276A2-B1B2-481D-9F12-74B1A5C0F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E808FB-D996-44BB-8755-717C4E1EE197}"/>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6" name="Picture 10" descr="C:\Users\tdasgupta\AppData\Local\Microsoft\Windows\Temporary Internet Files\Content.IE5\QECY1J48\724px-Office-excel.svg[1].png">
            <a:extLst>
              <a:ext uri="{FF2B5EF4-FFF2-40B4-BE49-F238E27FC236}">
                <a16:creationId xmlns:a16="http://schemas.microsoft.com/office/drawing/2014/main" id="{8461C627-4510-498F-A0E8-4016DF944D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20CB34-148D-4098-B5AB-2F35A0B21C3C}"/>
              </a:ext>
            </a:extLst>
          </p:cNvPr>
          <p:cNvSpPr txBox="1"/>
          <p:nvPr/>
        </p:nvSpPr>
        <p:spPr>
          <a:xfrm>
            <a:off x="5507989" y="925418"/>
            <a:ext cx="2550562" cy="392415"/>
          </a:xfrm>
          <a:prstGeom prst="rect">
            <a:avLst/>
          </a:prstGeom>
          <a:noFill/>
        </p:spPr>
        <p:txBody>
          <a:bodyPr wrap="square" rtlCol="0">
            <a:spAutoFit/>
          </a:bodyPr>
          <a:lstStyle/>
          <a:p>
            <a:r>
              <a:rPr lang="en-US" sz="1050" b="1" dirty="0"/>
              <a:t>ECP/NA Template</a:t>
            </a:r>
          </a:p>
          <a:p>
            <a:r>
              <a:rPr lang="en-US" sz="900" dirty="0"/>
              <a:t>(Detailed Data. NPI &amp; Practicing locations) </a:t>
            </a:r>
          </a:p>
        </p:txBody>
      </p:sp>
      <p:pic>
        <p:nvPicPr>
          <p:cNvPr id="17" name="Picture 10" descr="C:\Users\tdasgupta\AppData\Local\Microsoft\Windows\Temporary Internet Files\Content.IE5\QECY1J48\724px-Office-excel.svg[1].png">
            <a:extLst>
              <a:ext uri="{FF2B5EF4-FFF2-40B4-BE49-F238E27FC236}">
                <a16:creationId xmlns:a16="http://schemas.microsoft.com/office/drawing/2014/main" id="{043C2F5C-0FED-47D9-9355-99E769842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835" y="2297487"/>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85DE982-B620-491C-80DA-33A532D378A5}"/>
              </a:ext>
            </a:extLst>
          </p:cNvPr>
          <p:cNvSpPr txBox="1"/>
          <p:nvPr/>
        </p:nvSpPr>
        <p:spPr>
          <a:xfrm>
            <a:off x="793142" y="2340520"/>
            <a:ext cx="2254418" cy="530915"/>
          </a:xfrm>
          <a:prstGeom prst="rect">
            <a:avLst/>
          </a:prstGeom>
          <a:noFill/>
        </p:spPr>
        <p:txBody>
          <a:bodyPr wrap="square" rtlCol="0">
            <a:spAutoFit/>
          </a:bodyPr>
          <a:lstStyle/>
          <a:p>
            <a:r>
              <a:rPr lang="en-US" sz="1050" b="1" dirty="0"/>
              <a:t>AR Provider-Enrollee Ratio Template </a:t>
            </a:r>
          </a:p>
          <a:p>
            <a:r>
              <a:rPr lang="en-US" sz="900" dirty="0"/>
              <a:t>(State Level Provider-Enrollee ratios for various provider types)</a:t>
            </a:r>
          </a:p>
        </p:txBody>
      </p:sp>
      <p:pic>
        <p:nvPicPr>
          <p:cNvPr id="21" name="Picture 10" descr="C:\Users\tdasgupta\AppData\Local\Microsoft\Windows\Temporary Internet Files\Content.IE5\QECY1J48\724px-Office-excel.svg[1].png">
            <a:extLst>
              <a:ext uri="{FF2B5EF4-FFF2-40B4-BE49-F238E27FC236}">
                <a16:creationId xmlns:a16="http://schemas.microsoft.com/office/drawing/2014/main" id="{EF18D471-695E-4D1B-A4FD-F228467A4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569" y="418957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BB80623-F7FC-4B49-82B9-52AC5EAEC11C}"/>
              </a:ext>
            </a:extLst>
          </p:cNvPr>
          <p:cNvSpPr txBox="1"/>
          <p:nvPr/>
        </p:nvSpPr>
        <p:spPr>
          <a:xfrm>
            <a:off x="5686812" y="4245679"/>
            <a:ext cx="2254418" cy="392415"/>
          </a:xfrm>
          <a:prstGeom prst="rect">
            <a:avLst/>
          </a:prstGeom>
          <a:noFill/>
        </p:spPr>
        <p:txBody>
          <a:bodyPr wrap="square" rtlCol="0">
            <a:spAutoFit/>
          </a:bodyPr>
          <a:lstStyle/>
          <a:p>
            <a:r>
              <a:rPr lang="en-US" sz="1050" b="1" dirty="0"/>
              <a:t>Service Area Template </a:t>
            </a:r>
          </a:p>
          <a:p>
            <a:r>
              <a:rPr lang="en-US" sz="900" dirty="0"/>
              <a:t>(Describes service area(s) covered by plans)</a:t>
            </a:r>
          </a:p>
        </p:txBody>
      </p:sp>
      <p:pic>
        <p:nvPicPr>
          <p:cNvPr id="24" name="Picture 10" descr="C:\Users\tdasgupta\AppData\Local\Microsoft\Windows\Temporary Internet Files\Content.IE5\QECY1J48\724px-Office-excel.svg[1].png">
            <a:extLst>
              <a:ext uri="{FF2B5EF4-FFF2-40B4-BE49-F238E27FC236}">
                <a16:creationId xmlns:a16="http://schemas.microsoft.com/office/drawing/2014/main" id="{C1A4F9DB-E79B-4108-86CD-255281FC32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571" y="234051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1F15BC2-AEBD-4D0D-846E-DA30FA4B8154}"/>
              </a:ext>
            </a:extLst>
          </p:cNvPr>
          <p:cNvSpPr txBox="1"/>
          <p:nvPr/>
        </p:nvSpPr>
        <p:spPr>
          <a:xfrm>
            <a:off x="6383814" y="2396619"/>
            <a:ext cx="2254418" cy="392415"/>
          </a:xfrm>
          <a:prstGeom prst="rect">
            <a:avLst/>
          </a:prstGeom>
          <a:noFill/>
        </p:spPr>
        <p:txBody>
          <a:bodyPr wrap="square" rtlCol="0">
            <a:spAutoFit/>
          </a:bodyPr>
          <a:lstStyle/>
          <a:p>
            <a:r>
              <a:rPr lang="en-US" sz="1050" b="1" dirty="0"/>
              <a:t>Network ID Template </a:t>
            </a:r>
          </a:p>
          <a:p>
            <a:r>
              <a:rPr lang="en-US" sz="900" dirty="0"/>
              <a:t>(Identifies unique networks used by issuer.)</a:t>
            </a:r>
          </a:p>
        </p:txBody>
      </p:sp>
      <p:pic>
        <p:nvPicPr>
          <p:cNvPr id="26" name="Picture 10" descr="C:\Users\tdasgupta\AppData\Local\Microsoft\Windows\Temporary Internet Files\Content.IE5\QECY1J48\724px-Office-excel.svg[1].png">
            <a:extLst>
              <a:ext uri="{FF2B5EF4-FFF2-40B4-BE49-F238E27FC236}">
                <a16:creationId xmlns:a16="http://schemas.microsoft.com/office/drawing/2014/main" id="{69604938-ECA5-4264-B201-2F0224234F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413348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6A291E2-A95A-410C-B8E6-861CCCA2605E}"/>
              </a:ext>
            </a:extLst>
          </p:cNvPr>
          <p:cNvSpPr txBox="1"/>
          <p:nvPr/>
        </p:nvSpPr>
        <p:spPr>
          <a:xfrm>
            <a:off x="1670582" y="4189579"/>
            <a:ext cx="2254418" cy="530915"/>
          </a:xfrm>
          <a:prstGeom prst="rect">
            <a:avLst/>
          </a:prstGeom>
          <a:noFill/>
        </p:spPr>
        <p:txBody>
          <a:bodyPr wrap="square" rtlCol="0">
            <a:spAutoFit/>
          </a:bodyPr>
          <a:lstStyle/>
          <a:p>
            <a:r>
              <a:rPr lang="en-US" sz="1050" b="1" dirty="0"/>
              <a:t>AR Justification Template </a:t>
            </a:r>
          </a:p>
          <a:p>
            <a:r>
              <a:rPr lang="en-US" sz="900" dirty="0"/>
              <a:t>(Justifications for shortcomings on county level statistics for different provider types)</a:t>
            </a:r>
          </a:p>
        </p:txBody>
      </p:sp>
      <p:sp>
        <p:nvSpPr>
          <p:cNvPr id="3" name="TextBox 2">
            <a:extLst>
              <a:ext uri="{FF2B5EF4-FFF2-40B4-BE49-F238E27FC236}">
                <a16:creationId xmlns:a16="http://schemas.microsoft.com/office/drawing/2014/main" id="{3A0E37CD-56DE-4F60-BBD8-5045C84D7BE0}"/>
              </a:ext>
            </a:extLst>
          </p:cNvPr>
          <p:cNvSpPr txBox="1"/>
          <p:nvPr/>
        </p:nvSpPr>
        <p:spPr>
          <a:xfrm>
            <a:off x="433836" y="5450358"/>
            <a:ext cx="8443519" cy="323165"/>
          </a:xfrm>
          <a:prstGeom prst="rect">
            <a:avLst/>
          </a:prstGeom>
          <a:noFill/>
        </p:spPr>
        <p:txBody>
          <a:bodyPr wrap="square" rtlCol="0">
            <a:spAutoFit/>
          </a:bodyPr>
          <a:lstStyle/>
          <a:p>
            <a:r>
              <a:rPr lang="en-US" sz="1500" dirty="0">
                <a:latin typeface="Arial Black" panose="020B0A04020102020204" pitchFamily="34" charset="0"/>
              </a:rPr>
              <a:t>Various data templates used for Network Adequacy Regulation in Arkansas </a:t>
            </a:r>
          </a:p>
        </p:txBody>
      </p:sp>
      <p:sp>
        <p:nvSpPr>
          <p:cNvPr id="2" name="Slide Number Placeholder 1">
            <a:extLst>
              <a:ext uri="{FF2B5EF4-FFF2-40B4-BE49-F238E27FC236}">
                <a16:creationId xmlns:a16="http://schemas.microsoft.com/office/drawing/2014/main" id="{9D3B9D4B-A94F-48FB-A3B7-BDA8FC954DCB}"/>
              </a:ext>
            </a:extLst>
          </p:cNvPr>
          <p:cNvSpPr>
            <a:spLocks noGrp="1"/>
          </p:cNvSpPr>
          <p:nvPr>
            <p:ph type="sldNum" sz="quarter" idx="12"/>
          </p:nvPr>
        </p:nvSpPr>
        <p:spPr/>
        <p:txBody>
          <a:bodyPr/>
          <a:lstStyle/>
          <a:p>
            <a:fld id="{62DBCB69-547C-4F68-819F-474A80AB012D}" type="slidenum">
              <a:rPr lang="en-US" smtClean="0"/>
              <a:t>8</a:t>
            </a:fld>
            <a:endParaRPr lang="en-US"/>
          </a:p>
        </p:txBody>
      </p:sp>
    </p:spTree>
    <p:extLst>
      <p:ext uri="{BB962C8B-B14F-4D97-AF65-F5344CB8AC3E}">
        <p14:creationId xmlns:p14="http://schemas.microsoft.com/office/powerpoint/2010/main" val="111552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1000"/>
                                        <p:tgtEl>
                                          <p:spTgt spid="12"/>
                                        </p:tgtEl>
                                      </p:cBhvr>
                                    </p:animEffect>
                                    <p:set>
                                      <p:cBhvr>
                                        <p:cTn id="19" dur="1" fill="hold">
                                          <p:stCondLst>
                                            <p:cond delay="999"/>
                                          </p:stCondLst>
                                        </p:cTn>
                                        <p:tgtEl>
                                          <p:spTgt spid="12"/>
                                        </p:tgtEl>
                                        <p:attrNameLst>
                                          <p:attrName>style.visibility</p:attrName>
                                        </p:attrNameLst>
                                      </p:cBhvr>
                                      <p:to>
                                        <p:strVal val="hidden"/>
                                      </p:to>
                                    </p:se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50"/>
                                        <p:tgtEl>
                                          <p:spTgt spid="5"/>
                                        </p:tgtEl>
                                      </p:cBhvr>
                                    </p:animEffect>
                                  </p:childTnLst>
                                </p:cTn>
                              </p:par>
                            </p:childTnLst>
                          </p:cTn>
                        </p:par>
                        <p:par>
                          <p:cTn id="27" fill="hold">
                            <p:stCondLst>
                              <p:cond delay="225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75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50"/>
                                        <p:tgtEl>
                                          <p:spTgt spid="20"/>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75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50"/>
                                        <p:tgtEl>
                                          <p:spTgt spid="27"/>
                                        </p:tgtEl>
                                      </p:cBhvr>
                                    </p:animEffect>
                                  </p:childTnLst>
                                </p:cTn>
                              </p:par>
                            </p:childTnLst>
                          </p:cTn>
                        </p:par>
                        <p:par>
                          <p:cTn id="41" fill="hold">
                            <p:stCondLst>
                              <p:cond delay="3750"/>
                            </p:stCondLst>
                            <p:childTnLst>
                              <p:par>
                                <p:cTn id="42" presetID="10"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75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750"/>
                                        <p:tgtEl>
                                          <p:spTgt spid="23"/>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childTnLst>
                          </p:cTn>
                        </p:par>
                        <p:par>
                          <p:cTn id="55" fill="hold">
                            <p:stCondLst>
                              <p:cond delay="5250"/>
                            </p:stCondLst>
                            <p:childTnLst>
                              <p:par>
                                <p:cTn id="56" presetID="10"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75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0" grpId="0"/>
      <p:bldP spid="23" grpId="0"/>
      <p:bldP spid="25" grpId="0"/>
      <p:bldP spid="2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enters for Medicare and Medicaid Services (“CMS”) | Louisiana Law Blog">
            <a:extLst>
              <a:ext uri="{FF2B5EF4-FFF2-40B4-BE49-F238E27FC236}">
                <a16:creationId xmlns:a16="http://schemas.microsoft.com/office/drawing/2014/main" id="{A01586CC-E178-4B6F-B63A-E50408874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876" y="2999715"/>
            <a:ext cx="2550563" cy="1085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tdasgupta\AppData\Local\Microsoft\Windows\Temporary Internet Files\Content.IE5\QECY1J48\724px-Office-excel.svg[1].png">
            <a:extLst>
              <a:ext uri="{FF2B5EF4-FFF2-40B4-BE49-F238E27FC236}">
                <a16:creationId xmlns:a16="http://schemas.microsoft.com/office/drawing/2014/main" id="{FD6276A2-B1B2-481D-9F12-74B1A5C0F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E808FB-D996-44BB-8755-717C4E1EE197}"/>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6" name="Picture 10" descr="C:\Users\tdasgupta\AppData\Local\Microsoft\Windows\Temporary Internet Files\Content.IE5\QECY1J48\724px-Office-excel.svg[1].png">
            <a:extLst>
              <a:ext uri="{FF2B5EF4-FFF2-40B4-BE49-F238E27FC236}">
                <a16:creationId xmlns:a16="http://schemas.microsoft.com/office/drawing/2014/main" id="{8461C627-4510-498F-A0E8-4016DF944D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20CB34-148D-4098-B5AB-2F35A0B21C3C}"/>
              </a:ext>
            </a:extLst>
          </p:cNvPr>
          <p:cNvSpPr txBox="1"/>
          <p:nvPr/>
        </p:nvSpPr>
        <p:spPr>
          <a:xfrm>
            <a:off x="5507989" y="925418"/>
            <a:ext cx="2550562" cy="392415"/>
          </a:xfrm>
          <a:prstGeom prst="rect">
            <a:avLst/>
          </a:prstGeom>
          <a:noFill/>
        </p:spPr>
        <p:txBody>
          <a:bodyPr wrap="square" rtlCol="0">
            <a:spAutoFit/>
          </a:bodyPr>
          <a:lstStyle/>
          <a:p>
            <a:r>
              <a:rPr lang="en-US" sz="1050" b="1" dirty="0"/>
              <a:t>ECP/NA Template</a:t>
            </a:r>
          </a:p>
          <a:p>
            <a:r>
              <a:rPr lang="en-US" sz="900" dirty="0"/>
              <a:t>(Detailed Data. NPI &amp; Practicing locations) </a:t>
            </a:r>
          </a:p>
        </p:txBody>
      </p:sp>
      <p:pic>
        <p:nvPicPr>
          <p:cNvPr id="17" name="Picture 10" descr="C:\Users\tdasgupta\AppData\Local\Microsoft\Windows\Temporary Internet Files\Content.IE5\QECY1J48\724px-Office-excel.svg[1].png">
            <a:extLst>
              <a:ext uri="{FF2B5EF4-FFF2-40B4-BE49-F238E27FC236}">
                <a16:creationId xmlns:a16="http://schemas.microsoft.com/office/drawing/2014/main" id="{043C2F5C-0FED-47D9-9355-99E769842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835" y="2297487"/>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85DE982-B620-491C-80DA-33A532D378A5}"/>
              </a:ext>
            </a:extLst>
          </p:cNvPr>
          <p:cNvSpPr txBox="1"/>
          <p:nvPr/>
        </p:nvSpPr>
        <p:spPr>
          <a:xfrm>
            <a:off x="797078" y="2353586"/>
            <a:ext cx="2254418" cy="530915"/>
          </a:xfrm>
          <a:prstGeom prst="rect">
            <a:avLst/>
          </a:prstGeom>
          <a:noFill/>
        </p:spPr>
        <p:txBody>
          <a:bodyPr wrap="square" rtlCol="0">
            <a:spAutoFit/>
          </a:bodyPr>
          <a:lstStyle/>
          <a:p>
            <a:r>
              <a:rPr lang="en-US" sz="1050" b="1" dirty="0"/>
              <a:t>AR Provider-Enrollee Ratio Template </a:t>
            </a:r>
          </a:p>
          <a:p>
            <a:r>
              <a:rPr lang="en-US" sz="900" dirty="0"/>
              <a:t>(State Level Provider-Enrollee ratios for various provider types)</a:t>
            </a:r>
          </a:p>
        </p:txBody>
      </p:sp>
      <p:pic>
        <p:nvPicPr>
          <p:cNvPr id="21" name="Picture 10" descr="C:\Users\tdasgupta\AppData\Local\Microsoft\Windows\Temporary Internet Files\Content.IE5\QECY1J48\724px-Office-excel.svg[1].png">
            <a:extLst>
              <a:ext uri="{FF2B5EF4-FFF2-40B4-BE49-F238E27FC236}">
                <a16:creationId xmlns:a16="http://schemas.microsoft.com/office/drawing/2014/main" id="{EF18D471-695E-4D1B-A4FD-F228467A4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569" y="418957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BB80623-F7FC-4B49-82B9-52AC5EAEC11C}"/>
              </a:ext>
            </a:extLst>
          </p:cNvPr>
          <p:cNvSpPr txBox="1"/>
          <p:nvPr/>
        </p:nvSpPr>
        <p:spPr>
          <a:xfrm>
            <a:off x="5686812" y="4245679"/>
            <a:ext cx="2254418" cy="392415"/>
          </a:xfrm>
          <a:prstGeom prst="rect">
            <a:avLst/>
          </a:prstGeom>
          <a:noFill/>
        </p:spPr>
        <p:txBody>
          <a:bodyPr wrap="square" rtlCol="0">
            <a:spAutoFit/>
          </a:bodyPr>
          <a:lstStyle/>
          <a:p>
            <a:r>
              <a:rPr lang="en-US" sz="1050" b="1" dirty="0"/>
              <a:t>Service Area Template </a:t>
            </a:r>
          </a:p>
          <a:p>
            <a:r>
              <a:rPr lang="en-US" sz="900" dirty="0"/>
              <a:t>(Describes service area(s) covered by plans)</a:t>
            </a:r>
          </a:p>
        </p:txBody>
      </p:sp>
      <p:pic>
        <p:nvPicPr>
          <p:cNvPr id="24" name="Picture 10" descr="C:\Users\tdasgupta\AppData\Local\Microsoft\Windows\Temporary Internet Files\Content.IE5\QECY1J48\724px-Office-excel.svg[1].png">
            <a:extLst>
              <a:ext uri="{FF2B5EF4-FFF2-40B4-BE49-F238E27FC236}">
                <a16:creationId xmlns:a16="http://schemas.microsoft.com/office/drawing/2014/main" id="{C1A4F9DB-E79B-4108-86CD-255281FC32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571" y="234051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1F15BC2-AEBD-4D0D-846E-DA30FA4B8154}"/>
              </a:ext>
            </a:extLst>
          </p:cNvPr>
          <p:cNvSpPr txBox="1"/>
          <p:nvPr/>
        </p:nvSpPr>
        <p:spPr>
          <a:xfrm>
            <a:off x="6383814" y="2396619"/>
            <a:ext cx="2254418" cy="392415"/>
          </a:xfrm>
          <a:prstGeom prst="rect">
            <a:avLst/>
          </a:prstGeom>
          <a:noFill/>
        </p:spPr>
        <p:txBody>
          <a:bodyPr wrap="square" rtlCol="0">
            <a:spAutoFit/>
          </a:bodyPr>
          <a:lstStyle/>
          <a:p>
            <a:r>
              <a:rPr lang="en-US" sz="1050" b="1" dirty="0"/>
              <a:t>Network ID Template </a:t>
            </a:r>
          </a:p>
          <a:p>
            <a:r>
              <a:rPr lang="en-US" sz="900" dirty="0"/>
              <a:t>(Identifies unique networks used by issuer.)</a:t>
            </a:r>
          </a:p>
        </p:txBody>
      </p:sp>
      <p:pic>
        <p:nvPicPr>
          <p:cNvPr id="26" name="Picture 10" descr="C:\Users\tdasgupta\AppData\Local\Microsoft\Windows\Temporary Internet Files\Content.IE5\QECY1J48\724px-Office-excel.svg[1].png">
            <a:extLst>
              <a:ext uri="{FF2B5EF4-FFF2-40B4-BE49-F238E27FC236}">
                <a16:creationId xmlns:a16="http://schemas.microsoft.com/office/drawing/2014/main" id="{69604938-ECA5-4264-B201-2F0224234F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413348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6A291E2-A95A-410C-B8E6-861CCCA2605E}"/>
              </a:ext>
            </a:extLst>
          </p:cNvPr>
          <p:cNvSpPr txBox="1"/>
          <p:nvPr/>
        </p:nvSpPr>
        <p:spPr>
          <a:xfrm>
            <a:off x="1670582" y="4189579"/>
            <a:ext cx="2254418" cy="530915"/>
          </a:xfrm>
          <a:prstGeom prst="rect">
            <a:avLst/>
          </a:prstGeom>
          <a:noFill/>
        </p:spPr>
        <p:txBody>
          <a:bodyPr wrap="square" rtlCol="0">
            <a:spAutoFit/>
          </a:bodyPr>
          <a:lstStyle/>
          <a:p>
            <a:r>
              <a:rPr lang="en-US" sz="1050" b="1" dirty="0"/>
              <a:t>AR Justification Template </a:t>
            </a:r>
          </a:p>
          <a:p>
            <a:r>
              <a:rPr lang="en-US" sz="900" dirty="0"/>
              <a:t>(Justifications for shortcomings on county level statistics for different provider types)</a:t>
            </a:r>
          </a:p>
        </p:txBody>
      </p:sp>
      <p:sp>
        <p:nvSpPr>
          <p:cNvPr id="3" name="TextBox 2">
            <a:extLst>
              <a:ext uri="{FF2B5EF4-FFF2-40B4-BE49-F238E27FC236}">
                <a16:creationId xmlns:a16="http://schemas.microsoft.com/office/drawing/2014/main" id="{3A0E37CD-56DE-4F60-BBD8-5045C84D7BE0}"/>
              </a:ext>
            </a:extLst>
          </p:cNvPr>
          <p:cNvSpPr txBox="1"/>
          <p:nvPr/>
        </p:nvSpPr>
        <p:spPr>
          <a:xfrm>
            <a:off x="433836" y="5450358"/>
            <a:ext cx="8443519" cy="323165"/>
          </a:xfrm>
          <a:prstGeom prst="rect">
            <a:avLst/>
          </a:prstGeom>
          <a:noFill/>
        </p:spPr>
        <p:txBody>
          <a:bodyPr wrap="square" rtlCol="0">
            <a:spAutoFit/>
          </a:bodyPr>
          <a:lstStyle/>
          <a:p>
            <a:r>
              <a:rPr lang="en-US" sz="1500" dirty="0">
                <a:latin typeface="Arial Black" panose="020B0A04020102020204" pitchFamily="34" charset="0"/>
              </a:rPr>
              <a:t>Various data templates used for Network Adequacy Regulation in Arkansas </a:t>
            </a:r>
          </a:p>
        </p:txBody>
      </p:sp>
      <p:pic>
        <p:nvPicPr>
          <p:cNvPr id="2" name="Picture 1">
            <a:extLst>
              <a:ext uri="{FF2B5EF4-FFF2-40B4-BE49-F238E27FC236}">
                <a16:creationId xmlns:a16="http://schemas.microsoft.com/office/drawing/2014/main" id="{D082BB1A-DFF9-4392-AB56-5C757A22ED62}"/>
              </a:ext>
            </a:extLst>
          </p:cNvPr>
          <p:cNvPicPr>
            <a:picLocks noChangeAspect="1"/>
          </p:cNvPicPr>
          <p:nvPr/>
        </p:nvPicPr>
        <p:blipFill>
          <a:blip r:embed="rId5"/>
          <a:stretch>
            <a:fillRect/>
          </a:stretch>
        </p:blipFill>
        <p:spPr>
          <a:xfrm>
            <a:off x="1931260" y="3065889"/>
            <a:ext cx="997358" cy="997358"/>
          </a:xfrm>
          <a:prstGeom prst="rect">
            <a:avLst/>
          </a:prstGeom>
        </p:spPr>
      </p:pic>
      <p:cxnSp>
        <p:nvCxnSpPr>
          <p:cNvPr id="9" name="Straight Connector 8">
            <a:extLst>
              <a:ext uri="{FF2B5EF4-FFF2-40B4-BE49-F238E27FC236}">
                <a16:creationId xmlns:a16="http://schemas.microsoft.com/office/drawing/2014/main" id="{24C9E4B1-83DA-4F95-AE88-6FB2AC994874}"/>
              </a:ext>
            </a:extLst>
          </p:cNvPr>
          <p:cNvCxnSpPr/>
          <p:nvPr/>
        </p:nvCxnSpPr>
        <p:spPr>
          <a:xfrm>
            <a:off x="4234380" y="924310"/>
            <a:ext cx="0" cy="4457729"/>
          </a:xfrm>
          <a:prstGeom prst="line">
            <a:avLst/>
          </a:prstGeom>
          <a:ln w="1143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C13FAE-64D1-42D0-8890-7162940D8F80}"/>
              </a:ext>
            </a:extLst>
          </p:cNvPr>
          <p:cNvSpPr txBox="1"/>
          <p:nvPr/>
        </p:nvSpPr>
        <p:spPr>
          <a:xfrm>
            <a:off x="433835" y="5450358"/>
            <a:ext cx="8443519" cy="323165"/>
          </a:xfrm>
          <a:prstGeom prst="rect">
            <a:avLst/>
          </a:prstGeom>
          <a:noFill/>
        </p:spPr>
        <p:txBody>
          <a:bodyPr wrap="square" rtlCol="0">
            <a:spAutoFit/>
          </a:bodyPr>
          <a:lstStyle/>
          <a:p>
            <a:r>
              <a:rPr lang="en-US" sz="1500" dirty="0">
                <a:latin typeface="Arial Black" panose="020B0A04020102020204" pitchFamily="34" charset="0"/>
              </a:rPr>
              <a:t>A combination of Federal and Arkansas state maintained templates are used. </a:t>
            </a:r>
          </a:p>
        </p:txBody>
      </p:sp>
      <p:sp>
        <p:nvSpPr>
          <p:cNvPr id="28" name="Arrow: Right 27">
            <a:extLst>
              <a:ext uri="{FF2B5EF4-FFF2-40B4-BE49-F238E27FC236}">
                <a16:creationId xmlns:a16="http://schemas.microsoft.com/office/drawing/2014/main" id="{E1BAC95B-3D86-42DC-8016-7F090F5E13A1}"/>
              </a:ext>
            </a:extLst>
          </p:cNvPr>
          <p:cNvSpPr/>
          <p:nvPr/>
        </p:nvSpPr>
        <p:spPr>
          <a:xfrm rot="10800000">
            <a:off x="3656210" y="3264760"/>
            <a:ext cx="504275" cy="213005"/>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9" name="Arrow: Right 28">
            <a:extLst>
              <a:ext uri="{FF2B5EF4-FFF2-40B4-BE49-F238E27FC236}">
                <a16:creationId xmlns:a16="http://schemas.microsoft.com/office/drawing/2014/main" id="{08DCD35B-7783-47E4-85DC-C50061BFA81A}"/>
              </a:ext>
            </a:extLst>
          </p:cNvPr>
          <p:cNvSpPr/>
          <p:nvPr/>
        </p:nvSpPr>
        <p:spPr>
          <a:xfrm>
            <a:off x="4298353" y="3868582"/>
            <a:ext cx="504275" cy="213005"/>
          </a:xfrm>
          <a:prstGeom prst="rightArrow">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Slide Number Placeholder 7">
            <a:extLst>
              <a:ext uri="{FF2B5EF4-FFF2-40B4-BE49-F238E27FC236}">
                <a16:creationId xmlns:a16="http://schemas.microsoft.com/office/drawing/2014/main" id="{82EFA85A-5031-4296-A9E3-0A0C7907186E}"/>
              </a:ext>
            </a:extLst>
          </p:cNvPr>
          <p:cNvSpPr>
            <a:spLocks noGrp="1"/>
          </p:cNvSpPr>
          <p:nvPr>
            <p:ph type="sldNum" sz="quarter" idx="12"/>
          </p:nvPr>
        </p:nvSpPr>
        <p:spPr/>
        <p:txBody>
          <a:bodyPr/>
          <a:lstStyle/>
          <a:p>
            <a:fld id="{62DBCB69-547C-4F68-819F-474A80AB012D}" type="slidenum">
              <a:rPr lang="en-US" smtClean="0"/>
              <a:t>9</a:t>
            </a:fld>
            <a:endParaRPr lang="en-US"/>
          </a:p>
        </p:txBody>
      </p:sp>
    </p:spTree>
    <p:extLst>
      <p:ext uri="{BB962C8B-B14F-4D97-AF65-F5344CB8AC3E}">
        <p14:creationId xmlns:p14="http://schemas.microsoft.com/office/powerpoint/2010/main" val="222716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1" presetClass="entr" presetSubtype="0" fill="hold" nodeType="afterEffect">
                                  <p:stCondLst>
                                    <p:cond delay="75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2250"/>
                            </p:stCondLst>
                            <p:childTnLst>
                              <p:par>
                                <p:cTn id="16" presetID="10" presetClass="entr" presetSubtype="0"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par>
                                <p:cTn id="19" presetID="42" presetClass="path" presetSubtype="0" accel="50000" decel="50000" fill="hold" nodeType="withEffect">
                                  <p:stCondLst>
                                    <p:cond delay="0"/>
                                  </p:stCondLst>
                                  <p:childTnLst>
                                    <p:animMotion origin="layout" path="M -0.22057 0.03426 L 0.04597 0.04306 " pathEditMode="relative" rAng="0" ptsTypes="AA">
                                      <p:cBhvr>
                                        <p:cTn id="20" dur="2000" fill="hold"/>
                                        <p:tgtEl>
                                          <p:spTgt spid="1028"/>
                                        </p:tgtEl>
                                        <p:attrNameLst>
                                          <p:attrName>ppt_x</p:attrName>
                                          <p:attrName>ppt_y</p:attrName>
                                        </p:attrNameLst>
                                      </p:cBhvr>
                                      <p:rCtr x="13320" y="440"/>
                                    </p:animMotion>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42" presetClass="path" presetSubtype="0" accel="50000" decel="50000" fill="hold" nodeType="withEffect">
                                  <p:stCondLst>
                                    <p:cond delay="0"/>
                                  </p:stCondLst>
                                  <p:childTnLst>
                                    <p:animMotion origin="layout" path="M 0.14596 0.00717 L -0.0892 0.00717 " pathEditMode="relative" rAng="0" ptsTypes="AA">
                                      <p:cBhvr>
                                        <p:cTn id="25" dur="2000" fill="hold"/>
                                        <p:tgtEl>
                                          <p:spTgt spid="2"/>
                                        </p:tgtEl>
                                        <p:attrNameLst>
                                          <p:attrName>ppt_x</p:attrName>
                                          <p:attrName>ppt_y</p:attrName>
                                        </p:attrNameLst>
                                      </p:cBhvr>
                                      <p:rCtr x="-11758" y="0"/>
                                    </p:animMotion>
                                  </p:childTnLst>
                                </p:cTn>
                              </p:par>
                            </p:childTnLst>
                          </p:cTn>
                        </p:par>
                        <p:par>
                          <p:cTn id="26" fill="hold">
                            <p:stCondLst>
                              <p:cond delay="425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9" presetClass="emph" presetSubtype="0" fill="hold" nodeType="withEffect">
                                  <p:stCondLst>
                                    <p:cond delay="0"/>
                                  </p:stCondLst>
                                  <p:childTnLst>
                                    <p:animClr clrSpc="rgb" dir="cw">
                                      <p:cBhvr override="childStyle">
                                        <p:cTn id="34" dur="1250" fill="hold"/>
                                        <p:tgtEl>
                                          <p:spTgt spid="4"/>
                                        </p:tgtEl>
                                        <p:attrNameLst>
                                          <p:attrName>style.color</p:attrName>
                                        </p:attrNameLst>
                                      </p:cBhvr>
                                      <p:to>
                                        <a:srgbClr val="FF0000"/>
                                      </p:to>
                                    </p:animClr>
                                    <p:animClr clrSpc="rgb" dir="cw">
                                      <p:cBhvr>
                                        <p:cTn id="35" dur="1250" fill="hold"/>
                                        <p:tgtEl>
                                          <p:spTgt spid="4"/>
                                        </p:tgtEl>
                                        <p:attrNameLst>
                                          <p:attrName>fillcolor</p:attrName>
                                        </p:attrNameLst>
                                      </p:cBhvr>
                                      <p:to>
                                        <a:srgbClr val="FF0000"/>
                                      </p:to>
                                    </p:animClr>
                                    <p:set>
                                      <p:cBhvr>
                                        <p:cTn id="36" dur="1250" fill="hold"/>
                                        <p:tgtEl>
                                          <p:spTgt spid="4"/>
                                        </p:tgtEl>
                                        <p:attrNameLst>
                                          <p:attrName>fill.type</p:attrName>
                                        </p:attrNameLst>
                                      </p:cBhvr>
                                      <p:to>
                                        <p:strVal val="solid"/>
                                      </p:to>
                                    </p:set>
                                    <p:set>
                                      <p:cBhvr>
                                        <p:cTn id="37" dur="1250" fill="hold"/>
                                        <p:tgtEl>
                                          <p:spTgt spid="4"/>
                                        </p:tgtEl>
                                        <p:attrNameLst>
                                          <p:attrName>fill.on</p:attrName>
                                        </p:attrNameLst>
                                      </p:cBhvr>
                                      <p:to>
                                        <p:strVal val="true"/>
                                      </p:to>
                                    </p:set>
                                  </p:childTnLst>
                                </p:cTn>
                              </p:par>
                              <p:par>
                                <p:cTn id="38" presetID="19" presetClass="emph" presetSubtype="0" fill="hold" nodeType="withEffect">
                                  <p:stCondLst>
                                    <p:cond delay="0"/>
                                  </p:stCondLst>
                                  <p:childTnLst>
                                    <p:animClr clrSpc="rgb" dir="cw">
                                      <p:cBhvr override="childStyle">
                                        <p:cTn id="39" dur="1250" fill="hold"/>
                                        <p:tgtEl>
                                          <p:spTgt spid="17"/>
                                        </p:tgtEl>
                                        <p:attrNameLst>
                                          <p:attrName>style.color</p:attrName>
                                        </p:attrNameLst>
                                      </p:cBhvr>
                                      <p:to>
                                        <a:srgbClr val="FF0000"/>
                                      </p:to>
                                    </p:animClr>
                                    <p:animClr clrSpc="rgb" dir="cw">
                                      <p:cBhvr>
                                        <p:cTn id="40" dur="1250" fill="hold"/>
                                        <p:tgtEl>
                                          <p:spTgt spid="17"/>
                                        </p:tgtEl>
                                        <p:attrNameLst>
                                          <p:attrName>fillcolor</p:attrName>
                                        </p:attrNameLst>
                                      </p:cBhvr>
                                      <p:to>
                                        <a:srgbClr val="FF0000"/>
                                      </p:to>
                                    </p:animClr>
                                    <p:set>
                                      <p:cBhvr>
                                        <p:cTn id="41" dur="1250" fill="hold"/>
                                        <p:tgtEl>
                                          <p:spTgt spid="17"/>
                                        </p:tgtEl>
                                        <p:attrNameLst>
                                          <p:attrName>fill.type</p:attrName>
                                        </p:attrNameLst>
                                      </p:cBhvr>
                                      <p:to>
                                        <p:strVal val="solid"/>
                                      </p:to>
                                    </p:set>
                                    <p:set>
                                      <p:cBhvr>
                                        <p:cTn id="42" dur="1250" fill="hold"/>
                                        <p:tgtEl>
                                          <p:spTgt spid="17"/>
                                        </p:tgtEl>
                                        <p:attrNameLst>
                                          <p:attrName>fill.on</p:attrName>
                                        </p:attrNameLst>
                                      </p:cBhvr>
                                      <p:to>
                                        <p:strVal val="true"/>
                                      </p:to>
                                    </p:set>
                                  </p:childTnLst>
                                </p:cTn>
                              </p:par>
                              <p:par>
                                <p:cTn id="43" presetID="19" presetClass="emph" presetSubtype="0" fill="hold" nodeType="withEffect">
                                  <p:stCondLst>
                                    <p:cond delay="0"/>
                                  </p:stCondLst>
                                  <p:childTnLst>
                                    <p:animClr clrSpc="rgb" dir="cw">
                                      <p:cBhvr override="childStyle">
                                        <p:cTn id="44" dur="1250" fill="hold"/>
                                        <p:tgtEl>
                                          <p:spTgt spid="26"/>
                                        </p:tgtEl>
                                        <p:attrNameLst>
                                          <p:attrName>style.color</p:attrName>
                                        </p:attrNameLst>
                                      </p:cBhvr>
                                      <p:to>
                                        <a:srgbClr val="FF0000"/>
                                      </p:to>
                                    </p:animClr>
                                    <p:animClr clrSpc="rgb" dir="cw">
                                      <p:cBhvr>
                                        <p:cTn id="45" dur="1250" fill="hold"/>
                                        <p:tgtEl>
                                          <p:spTgt spid="26"/>
                                        </p:tgtEl>
                                        <p:attrNameLst>
                                          <p:attrName>fillcolor</p:attrName>
                                        </p:attrNameLst>
                                      </p:cBhvr>
                                      <p:to>
                                        <a:srgbClr val="FF0000"/>
                                      </p:to>
                                    </p:animClr>
                                    <p:set>
                                      <p:cBhvr>
                                        <p:cTn id="46" dur="1250" fill="hold"/>
                                        <p:tgtEl>
                                          <p:spTgt spid="26"/>
                                        </p:tgtEl>
                                        <p:attrNameLst>
                                          <p:attrName>fill.type</p:attrName>
                                        </p:attrNameLst>
                                      </p:cBhvr>
                                      <p:to>
                                        <p:strVal val="solid"/>
                                      </p:to>
                                    </p:set>
                                    <p:set>
                                      <p:cBhvr>
                                        <p:cTn id="47" dur="1250" fill="hold"/>
                                        <p:tgtEl>
                                          <p:spTgt spid="26"/>
                                        </p:tgtEl>
                                        <p:attrNameLst>
                                          <p:attrName>fill.on</p:attrName>
                                        </p:attrNameLst>
                                      </p:cBhvr>
                                      <p:to>
                                        <p:strVal val="true"/>
                                      </p:to>
                                    </p:set>
                                  </p:childTnLst>
                                </p:cTn>
                              </p:par>
                              <p:par>
                                <p:cTn id="48" presetID="19" presetClass="emph" presetSubtype="0" fill="hold" nodeType="withEffect">
                                  <p:stCondLst>
                                    <p:cond delay="0"/>
                                  </p:stCondLst>
                                  <p:childTnLst>
                                    <p:animClr clrSpc="rgb" dir="cw">
                                      <p:cBhvr override="childStyle">
                                        <p:cTn id="49" dur="1250" fill="hold"/>
                                        <p:tgtEl>
                                          <p:spTgt spid="6"/>
                                        </p:tgtEl>
                                        <p:attrNameLst>
                                          <p:attrName>style.color</p:attrName>
                                        </p:attrNameLst>
                                      </p:cBhvr>
                                      <p:to>
                                        <a:srgbClr val="00B0F0"/>
                                      </p:to>
                                    </p:animClr>
                                    <p:animClr clrSpc="rgb" dir="cw">
                                      <p:cBhvr>
                                        <p:cTn id="50" dur="1250" fill="hold"/>
                                        <p:tgtEl>
                                          <p:spTgt spid="6"/>
                                        </p:tgtEl>
                                        <p:attrNameLst>
                                          <p:attrName>fillcolor</p:attrName>
                                        </p:attrNameLst>
                                      </p:cBhvr>
                                      <p:to>
                                        <a:srgbClr val="00B0F0"/>
                                      </p:to>
                                    </p:animClr>
                                    <p:set>
                                      <p:cBhvr>
                                        <p:cTn id="51" dur="1250" fill="hold"/>
                                        <p:tgtEl>
                                          <p:spTgt spid="6"/>
                                        </p:tgtEl>
                                        <p:attrNameLst>
                                          <p:attrName>fill.type</p:attrName>
                                        </p:attrNameLst>
                                      </p:cBhvr>
                                      <p:to>
                                        <p:strVal val="solid"/>
                                      </p:to>
                                    </p:set>
                                    <p:set>
                                      <p:cBhvr>
                                        <p:cTn id="52" dur="1250" fill="hold"/>
                                        <p:tgtEl>
                                          <p:spTgt spid="6"/>
                                        </p:tgtEl>
                                        <p:attrNameLst>
                                          <p:attrName>fill.on</p:attrName>
                                        </p:attrNameLst>
                                      </p:cBhvr>
                                      <p:to>
                                        <p:strVal val="true"/>
                                      </p:to>
                                    </p:set>
                                  </p:childTnLst>
                                </p:cTn>
                              </p:par>
                              <p:par>
                                <p:cTn id="53" presetID="19" presetClass="emph" presetSubtype="0" fill="hold" nodeType="withEffect">
                                  <p:stCondLst>
                                    <p:cond delay="0"/>
                                  </p:stCondLst>
                                  <p:childTnLst>
                                    <p:animClr clrSpc="rgb" dir="cw">
                                      <p:cBhvr override="childStyle">
                                        <p:cTn id="54" dur="1250" fill="hold"/>
                                        <p:tgtEl>
                                          <p:spTgt spid="24"/>
                                        </p:tgtEl>
                                        <p:attrNameLst>
                                          <p:attrName>style.color</p:attrName>
                                        </p:attrNameLst>
                                      </p:cBhvr>
                                      <p:to>
                                        <a:srgbClr val="00B0F0"/>
                                      </p:to>
                                    </p:animClr>
                                    <p:animClr clrSpc="rgb" dir="cw">
                                      <p:cBhvr>
                                        <p:cTn id="55" dur="1250" fill="hold"/>
                                        <p:tgtEl>
                                          <p:spTgt spid="24"/>
                                        </p:tgtEl>
                                        <p:attrNameLst>
                                          <p:attrName>fillcolor</p:attrName>
                                        </p:attrNameLst>
                                      </p:cBhvr>
                                      <p:to>
                                        <a:srgbClr val="00B0F0"/>
                                      </p:to>
                                    </p:animClr>
                                    <p:set>
                                      <p:cBhvr>
                                        <p:cTn id="56" dur="1250" fill="hold"/>
                                        <p:tgtEl>
                                          <p:spTgt spid="24"/>
                                        </p:tgtEl>
                                        <p:attrNameLst>
                                          <p:attrName>fill.type</p:attrName>
                                        </p:attrNameLst>
                                      </p:cBhvr>
                                      <p:to>
                                        <p:strVal val="solid"/>
                                      </p:to>
                                    </p:set>
                                    <p:set>
                                      <p:cBhvr>
                                        <p:cTn id="57" dur="1250" fill="hold"/>
                                        <p:tgtEl>
                                          <p:spTgt spid="24"/>
                                        </p:tgtEl>
                                        <p:attrNameLst>
                                          <p:attrName>fill.on</p:attrName>
                                        </p:attrNameLst>
                                      </p:cBhvr>
                                      <p:to>
                                        <p:strVal val="true"/>
                                      </p:to>
                                    </p:set>
                                  </p:childTnLst>
                                </p:cTn>
                              </p:par>
                              <p:par>
                                <p:cTn id="58" presetID="19" presetClass="emph" presetSubtype="0" fill="hold" nodeType="withEffect">
                                  <p:stCondLst>
                                    <p:cond delay="0"/>
                                  </p:stCondLst>
                                  <p:childTnLst>
                                    <p:animClr clrSpc="rgb" dir="cw">
                                      <p:cBhvr override="childStyle">
                                        <p:cTn id="59" dur="1250" fill="hold"/>
                                        <p:tgtEl>
                                          <p:spTgt spid="21"/>
                                        </p:tgtEl>
                                        <p:attrNameLst>
                                          <p:attrName>style.color</p:attrName>
                                        </p:attrNameLst>
                                      </p:cBhvr>
                                      <p:to>
                                        <a:srgbClr val="00B0F0"/>
                                      </p:to>
                                    </p:animClr>
                                    <p:animClr clrSpc="rgb" dir="cw">
                                      <p:cBhvr>
                                        <p:cTn id="60" dur="1250" fill="hold"/>
                                        <p:tgtEl>
                                          <p:spTgt spid="21"/>
                                        </p:tgtEl>
                                        <p:attrNameLst>
                                          <p:attrName>fillcolor</p:attrName>
                                        </p:attrNameLst>
                                      </p:cBhvr>
                                      <p:to>
                                        <a:srgbClr val="00B0F0"/>
                                      </p:to>
                                    </p:animClr>
                                    <p:set>
                                      <p:cBhvr>
                                        <p:cTn id="61" dur="1250" fill="hold"/>
                                        <p:tgtEl>
                                          <p:spTgt spid="21"/>
                                        </p:tgtEl>
                                        <p:attrNameLst>
                                          <p:attrName>fill.type</p:attrName>
                                        </p:attrNameLst>
                                      </p:cBhvr>
                                      <p:to>
                                        <p:strVal val="solid"/>
                                      </p:to>
                                    </p:set>
                                    <p:set>
                                      <p:cBhvr>
                                        <p:cTn id="62" dur="1250" fill="hold"/>
                                        <p:tgtEl>
                                          <p:spTgt spid="21"/>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1000"/>
                                        <p:tgtEl>
                                          <p:spTgt spid="3"/>
                                        </p:tgtEl>
                                      </p:cBhvr>
                                    </p:animEffect>
                                    <p:set>
                                      <p:cBhvr>
                                        <p:cTn id="67" dur="1" fill="hold">
                                          <p:stCondLst>
                                            <p:cond delay="999"/>
                                          </p:stCondLst>
                                        </p:cTn>
                                        <p:tgtEl>
                                          <p:spTgt spid="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1000"/>
                                        <p:tgtEl>
                                          <p:spTgt spid="22"/>
                                        </p:tgtEl>
                                      </p:cBhvr>
                                    </p:animEffect>
                                    <p:set>
                                      <p:cBhvr>
                                        <p:cTn id="70" dur="1" fill="hold">
                                          <p:stCondLst>
                                            <p:cond delay="999"/>
                                          </p:stCondLst>
                                        </p:cTn>
                                        <p:tgtEl>
                                          <p:spTgt spid="2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9"/>
                                        </p:tgtEl>
                                      </p:cBhvr>
                                    </p:animEffect>
                                    <p:set>
                                      <p:cBhvr>
                                        <p:cTn id="73" dur="1" fill="hold">
                                          <p:stCondLst>
                                            <p:cond delay="999"/>
                                          </p:stCondLst>
                                        </p:cTn>
                                        <p:tgtEl>
                                          <p:spTgt spid="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1028"/>
                                        </p:tgtEl>
                                      </p:cBhvr>
                                    </p:animEffect>
                                    <p:set>
                                      <p:cBhvr>
                                        <p:cTn id="76" dur="1" fill="hold">
                                          <p:stCondLst>
                                            <p:cond delay="999"/>
                                          </p:stCondLst>
                                        </p:cTn>
                                        <p:tgtEl>
                                          <p:spTgt spid="102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00"/>
                                        <p:tgtEl>
                                          <p:spTgt spid="2"/>
                                        </p:tgtEl>
                                      </p:cBhvr>
                                    </p:animEffect>
                                    <p:set>
                                      <p:cBhvr>
                                        <p:cTn id="79" dur="1" fill="hold">
                                          <p:stCondLst>
                                            <p:cond delay="999"/>
                                          </p:stCondLst>
                                        </p:cTn>
                                        <p:tgtEl>
                                          <p:spTgt spid="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1000"/>
                                        <p:tgtEl>
                                          <p:spTgt spid="28"/>
                                        </p:tgtEl>
                                      </p:cBhvr>
                                    </p:animEffect>
                                    <p:set>
                                      <p:cBhvr>
                                        <p:cTn id="82" dur="1" fill="hold">
                                          <p:stCondLst>
                                            <p:cond delay="999"/>
                                          </p:stCondLst>
                                        </p:cTn>
                                        <p:tgtEl>
                                          <p:spTgt spid="2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1000"/>
                                        <p:tgtEl>
                                          <p:spTgt spid="29"/>
                                        </p:tgtEl>
                                      </p:cBhvr>
                                    </p:animEffect>
                                    <p:set>
                                      <p:cBhvr>
                                        <p:cTn id="85" dur="1" fill="hold">
                                          <p:stCondLst>
                                            <p:cond delay="999"/>
                                          </p:stCondLst>
                                        </p:cTn>
                                        <p:tgtEl>
                                          <p:spTgt spid="2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17"/>
                                        </p:tgtEl>
                                      </p:cBhvr>
                                    </p:animEffect>
                                    <p:set>
                                      <p:cBhvr>
                                        <p:cTn id="88" dur="1" fill="hold">
                                          <p:stCondLst>
                                            <p:cond delay="999"/>
                                          </p:stCondLst>
                                        </p:cTn>
                                        <p:tgtEl>
                                          <p:spTgt spid="1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000"/>
                                        <p:tgtEl>
                                          <p:spTgt spid="26"/>
                                        </p:tgtEl>
                                      </p:cBhvr>
                                    </p:animEffect>
                                    <p:set>
                                      <p:cBhvr>
                                        <p:cTn id="91" dur="1" fill="hold">
                                          <p:stCondLst>
                                            <p:cond delay="999"/>
                                          </p:stCondLst>
                                        </p:cTn>
                                        <p:tgtEl>
                                          <p:spTgt spid="2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1000"/>
                                        <p:tgtEl>
                                          <p:spTgt spid="24"/>
                                        </p:tgtEl>
                                      </p:cBhvr>
                                    </p:animEffect>
                                    <p:set>
                                      <p:cBhvr>
                                        <p:cTn id="94" dur="1" fill="hold">
                                          <p:stCondLst>
                                            <p:cond delay="999"/>
                                          </p:stCondLst>
                                        </p:cTn>
                                        <p:tgtEl>
                                          <p:spTgt spid="2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1000"/>
                                        <p:tgtEl>
                                          <p:spTgt spid="21"/>
                                        </p:tgtEl>
                                      </p:cBhvr>
                                    </p:animEffect>
                                    <p:set>
                                      <p:cBhvr>
                                        <p:cTn id="97" dur="1" fill="hold">
                                          <p:stCondLst>
                                            <p:cond delay="999"/>
                                          </p:stCondLst>
                                        </p:cTn>
                                        <p:tgtEl>
                                          <p:spTgt spid="21"/>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1000"/>
                                        <p:tgtEl>
                                          <p:spTgt spid="20"/>
                                        </p:tgtEl>
                                      </p:cBhvr>
                                    </p:animEffect>
                                    <p:set>
                                      <p:cBhvr>
                                        <p:cTn id="100" dur="1" fill="hold">
                                          <p:stCondLst>
                                            <p:cond delay="999"/>
                                          </p:stCondLst>
                                        </p:cTn>
                                        <p:tgtEl>
                                          <p:spTgt spid="20"/>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1000"/>
                                        <p:tgtEl>
                                          <p:spTgt spid="23"/>
                                        </p:tgtEl>
                                      </p:cBhvr>
                                    </p:animEffect>
                                    <p:set>
                                      <p:cBhvr>
                                        <p:cTn id="103" dur="1" fill="hold">
                                          <p:stCondLst>
                                            <p:cond delay="999"/>
                                          </p:stCondLst>
                                        </p:cTn>
                                        <p:tgtEl>
                                          <p:spTgt spid="23"/>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1000"/>
                                        <p:tgtEl>
                                          <p:spTgt spid="25"/>
                                        </p:tgtEl>
                                      </p:cBhvr>
                                    </p:animEffect>
                                    <p:set>
                                      <p:cBhvr>
                                        <p:cTn id="106" dur="1" fill="hold">
                                          <p:stCondLst>
                                            <p:cond delay="999"/>
                                          </p:stCondLst>
                                        </p:cTn>
                                        <p:tgtEl>
                                          <p:spTgt spid="25"/>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1000"/>
                                        <p:tgtEl>
                                          <p:spTgt spid="27"/>
                                        </p:tgtEl>
                                      </p:cBhvr>
                                    </p:animEffect>
                                    <p:set>
                                      <p:cBhvr>
                                        <p:cTn id="109"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5" grpId="0"/>
      <p:bldP spid="27" grpId="0"/>
      <p:bldP spid="3" grpId="0"/>
      <p:bldP spid="3" grpId="1"/>
      <p:bldP spid="22" grpId="0"/>
      <p:bldP spid="22" grpId="1"/>
      <p:bldP spid="28" grpId="0" animBg="1"/>
      <p:bldP spid="28" grpId="1" animBg="1"/>
      <p:bldP spid="29" grpId="0" animBg="1"/>
      <p:bldP spid="2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25.8|15.6|5.7|8.8|9.1|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6C17A44-0E3D-49AF-9820-3570B3284BC3}">
  <ds:schemaRefs>
    <ds:schemaRef ds:uri="ESRI.ArcGIS.Mapping.OfficeIntegration.PowerPointInfo"/>
  </ds:schemaRefs>
</ds:datastoreItem>
</file>

<file path=customXml/itemProps10.xml><?xml version="1.0" encoding="utf-8"?>
<ds:datastoreItem xmlns:ds="http://schemas.openxmlformats.org/officeDocument/2006/customXml" ds:itemID="{16BCF4E6-339C-4120-9B44-842F5B677EC2}">
  <ds:schemaRefs>
    <ds:schemaRef ds:uri="ESRI.ArcGIS.Mapping.OfficeIntegration.PowerPointInfo"/>
  </ds:schemaRefs>
</ds:datastoreItem>
</file>

<file path=customXml/itemProps11.xml><?xml version="1.0" encoding="utf-8"?>
<ds:datastoreItem xmlns:ds="http://schemas.openxmlformats.org/officeDocument/2006/customXml" ds:itemID="{B70C02D5-80E2-4387-97D3-4177C9B18062}">
  <ds:schemaRefs>
    <ds:schemaRef ds:uri="ESRI.ArcGIS.Mapping.OfficeIntegration.PowerPointInfo"/>
  </ds:schemaRefs>
</ds:datastoreItem>
</file>

<file path=customXml/itemProps12.xml><?xml version="1.0" encoding="utf-8"?>
<ds:datastoreItem xmlns:ds="http://schemas.openxmlformats.org/officeDocument/2006/customXml" ds:itemID="{08063CDA-5CA9-4881-B0A3-A534ACC45DD7}">
  <ds:schemaRefs>
    <ds:schemaRef ds:uri="ESRI.ArcGIS.Mapping.OfficeIntegration.PowerPointInfo"/>
  </ds:schemaRefs>
</ds:datastoreItem>
</file>

<file path=customXml/itemProps13.xml><?xml version="1.0" encoding="utf-8"?>
<ds:datastoreItem xmlns:ds="http://schemas.openxmlformats.org/officeDocument/2006/customXml" ds:itemID="{82366CA7-A48A-4DB4-BB6F-EDAD40B85355}">
  <ds:schemaRefs>
    <ds:schemaRef ds:uri="ESRI.ArcGIS.Mapping.OfficeIntegration.PowerPointInfo"/>
  </ds:schemaRefs>
</ds:datastoreItem>
</file>

<file path=customXml/itemProps14.xml><?xml version="1.0" encoding="utf-8"?>
<ds:datastoreItem xmlns:ds="http://schemas.openxmlformats.org/officeDocument/2006/customXml" ds:itemID="{3DFC2468-8820-4CF6-8658-555739C94718}">
  <ds:schemaRefs>
    <ds:schemaRef ds:uri="ESRI.ArcGIS.Mapping.OfficeIntegration.PowerPointInfo"/>
  </ds:schemaRefs>
</ds:datastoreItem>
</file>

<file path=customXml/itemProps15.xml><?xml version="1.0" encoding="utf-8"?>
<ds:datastoreItem xmlns:ds="http://schemas.openxmlformats.org/officeDocument/2006/customXml" ds:itemID="{9CEB5DD0-E47E-46F2-95A3-4F7A5AB877FC}">
  <ds:schemaRefs>
    <ds:schemaRef ds:uri="ESRI.ArcGIS.Mapping.OfficeIntegration.PowerPointInfo"/>
  </ds:schemaRefs>
</ds:datastoreItem>
</file>

<file path=customXml/itemProps16.xml><?xml version="1.0" encoding="utf-8"?>
<ds:datastoreItem xmlns:ds="http://schemas.openxmlformats.org/officeDocument/2006/customXml" ds:itemID="{62F42BF9-6462-4B91-A4EE-2304701BA48D}">
  <ds:schemaRefs>
    <ds:schemaRef ds:uri="ESRI.ArcGIS.Mapping.OfficeIntegration.PowerPointInfo"/>
  </ds:schemaRefs>
</ds:datastoreItem>
</file>

<file path=customXml/itemProps17.xml><?xml version="1.0" encoding="utf-8"?>
<ds:datastoreItem xmlns:ds="http://schemas.openxmlformats.org/officeDocument/2006/customXml" ds:itemID="{B7CD3A49-1AED-462A-8645-6230C5D967B2}">
  <ds:schemaRefs>
    <ds:schemaRef ds:uri="ESRI.ArcGIS.Mapping.OfficeIntegration.PowerPointInfo"/>
  </ds:schemaRefs>
</ds:datastoreItem>
</file>

<file path=customXml/itemProps18.xml><?xml version="1.0" encoding="utf-8"?>
<ds:datastoreItem xmlns:ds="http://schemas.openxmlformats.org/officeDocument/2006/customXml" ds:itemID="{2F551329-C669-4800-BA74-537DDAEB18CC}">
  <ds:schemaRefs>
    <ds:schemaRef ds:uri="ESRI.ArcGIS.Mapping.OfficeIntegration.PowerPointInfo"/>
  </ds:schemaRefs>
</ds:datastoreItem>
</file>

<file path=customXml/itemProps19.xml><?xml version="1.0" encoding="utf-8"?>
<ds:datastoreItem xmlns:ds="http://schemas.openxmlformats.org/officeDocument/2006/customXml" ds:itemID="{91CE6CE1-D3F5-4413-8145-0DA4EA649BB6}">
  <ds:schemaRefs>
    <ds:schemaRef ds:uri="ESRI.ArcGIS.Mapping.OfficeIntegration.PowerPointInfo"/>
  </ds:schemaRefs>
</ds:datastoreItem>
</file>

<file path=customXml/itemProps2.xml><?xml version="1.0" encoding="utf-8"?>
<ds:datastoreItem xmlns:ds="http://schemas.openxmlformats.org/officeDocument/2006/customXml" ds:itemID="{E9F95B62-81B8-4FB4-9A20-969FCC63BD6A}">
  <ds:schemaRefs>
    <ds:schemaRef ds:uri="ESRI.ArcGIS.Mapping.OfficeIntegration.PowerPointInfo"/>
  </ds:schemaRefs>
</ds:datastoreItem>
</file>

<file path=customXml/itemProps20.xml><?xml version="1.0" encoding="utf-8"?>
<ds:datastoreItem xmlns:ds="http://schemas.openxmlformats.org/officeDocument/2006/customXml" ds:itemID="{158A8D8A-63E9-4217-8724-FBB95D2C736C}">
  <ds:schemaRefs>
    <ds:schemaRef ds:uri="ESRI.ArcGIS.Mapping.OfficeIntegration.PowerPointInfo"/>
  </ds:schemaRefs>
</ds:datastoreItem>
</file>

<file path=customXml/itemProps21.xml><?xml version="1.0" encoding="utf-8"?>
<ds:datastoreItem xmlns:ds="http://schemas.openxmlformats.org/officeDocument/2006/customXml" ds:itemID="{95873621-DB13-41FD-A09C-68FF686309ED}">
  <ds:schemaRefs>
    <ds:schemaRef ds:uri="ESRI.ArcGIS.Mapping.OfficeIntegration.PowerPointInfo"/>
  </ds:schemaRefs>
</ds:datastoreItem>
</file>

<file path=customXml/itemProps22.xml><?xml version="1.0" encoding="utf-8"?>
<ds:datastoreItem xmlns:ds="http://schemas.openxmlformats.org/officeDocument/2006/customXml" ds:itemID="{C9F9FBE7-1E8C-4ED5-9A7E-8BC5013C73AF}">
  <ds:schemaRefs>
    <ds:schemaRef ds:uri="ESRI.ArcGIS.Mapping.OfficeIntegration.PowerPointInfo"/>
  </ds:schemaRefs>
</ds:datastoreItem>
</file>

<file path=customXml/itemProps23.xml><?xml version="1.0" encoding="utf-8"?>
<ds:datastoreItem xmlns:ds="http://schemas.openxmlformats.org/officeDocument/2006/customXml" ds:itemID="{4DA46F9D-B17D-4271-B6F1-10E9879D8E29}">
  <ds:schemaRefs>
    <ds:schemaRef ds:uri="ESRI.ArcGIS.Mapping.OfficeIntegration.PowerPointInfo"/>
  </ds:schemaRefs>
</ds:datastoreItem>
</file>

<file path=customXml/itemProps24.xml><?xml version="1.0" encoding="utf-8"?>
<ds:datastoreItem xmlns:ds="http://schemas.openxmlformats.org/officeDocument/2006/customXml" ds:itemID="{4D9EB598-8D15-4668-876F-B2D5649BD3E4}">
  <ds:schemaRefs>
    <ds:schemaRef ds:uri="ESRI.ArcGIS.Mapping.OfficeIntegration.PowerPointInfo"/>
  </ds:schemaRefs>
</ds:datastoreItem>
</file>

<file path=customXml/itemProps25.xml><?xml version="1.0" encoding="utf-8"?>
<ds:datastoreItem xmlns:ds="http://schemas.openxmlformats.org/officeDocument/2006/customXml" ds:itemID="{8AA137C9-33A7-47F0-B147-C231A3480165}">
  <ds:schemaRefs>
    <ds:schemaRef ds:uri="ESRI.ArcGIS.Mapping.OfficeIntegration.PowerPointInfo"/>
  </ds:schemaRefs>
</ds:datastoreItem>
</file>

<file path=customXml/itemProps26.xml><?xml version="1.0" encoding="utf-8"?>
<ds:datastoreItem xmlns:ds="http://schemas.openxmlformats.org/officeDocument/2006/customXml" ds:itemID="{CA035353-C76C-4F57-8D0B-F7D54DF6BFF4}">
  <ds:schemaRefs>
    <ds:schemaRef ds:uri="ESRI.ArcGIS.Mapping.OfficeIntegration.PowerPointInfo"/>
  </ds:schemaRefs>
</ds:datastoreItem>
</file>

<file path=customXml/itemProps27.xml><?xml version="1.0" encoding="utf-8"?>
<ds:datastoreItem xmlns:ds="http://schemas.openxmlformats.org/officeDocument/2006/customXml" ds:itemID="{863C19BB-A91F-40E8-99D3-75A88C72E92C}">
  <ds:schemaRefs>
    <ds:schemaRef ds:uri="ESRI.ArcGIS.Mapping.OfficeIntegration.PowerPointInfo"/>
  </ds:schemaRefs>
</ds:datastoreItem>
</file>

<file path=customXml/itemProps28.xml><?xml version="1.0" encoding="utf-8"?>
<ds:datastoreItem xmlns:ds="http://schemas.openxmlformats.org/officeDocument/2006/customXml" ds:itemID="{452C9B5A-41A6-47A1-9D8D-28939F55A4A3}">
  <ds:schemaRefs>
    <ds:schemaRef ds:uri="ESRI.ArcGIS.Mapping.OfficeIntegration.PowerPointInfo"/>
  </ds:schemaRefs>
</ds:datastoreItem>
</file>

<file path=customXml/itemProps29.xml><?xml version="1.0" encoding="utf-8"?>
<ds:datastoreItem xmlns:ds="http://schemas.openxmlformats.org/officeDocument/2006/customXml" ds:itemID="{605556FE-5CE3-4D51-8784-C7C80D74557A}">
  <ds:schemaRefs>
    <ds:schemaRef ds:uri="ESRI.ArcGIS.Mapping.OfficeIntegration.PowerPointInfo"/>
  </ds:schemaRefs>
</ds:datastoreItem>
</file>

<file path=customXml/itemProps3.xml><?xml version="1.0" encoding="utf-8"?>
<ds:datastoreItem xmlns:ds="http://schemas.openxmlformats.org/officeDocument/2006/customXml" ds:itemID="{E86D92FA-9CBB-4678-AC3A-C5B1AF82A090}">
  <ds:schemaRefs>
    <ds:schemaRef ds:uri="ESRI.ArcGIS.Mapping.OfficeIntegration.PowerPointInfo"/>
  </ds:schemaRefs>
</ds:datastoreItem>
</file>

<file path=customXml/itemProps30.xml><?xml version="1.0" encoding="utf-8"?>
<ds:datastoreItem xmlns:ds="http://schemas.openxmlformats.org/officeDocument/2006/customXml" ds:itemID="{2AD8B1EA-AA28-4B6F-A3BB-588C6DE307D1}">
  <ds:schemaRefs>
    <ds:schemaRef ds:uri="ESRI.ArcGIS.Mapping.OfficeIntegration.PowerPointInfo"/>
  </ds:schemaRefs>
</ds:datastoreItem>
</file>

<file path=customXml/itemProps31.xml><?xml version="1.0" encoding="utf-8"?>
<ds:datastoreItem xmlns:ds="http://schemas.openxmlformats.org/officeDocument/2006/customXml" ds:itemID="{35CAAE20-C085-4ABD-B32B-3C33486494FB}">
  <ds:schemaRefs>
    <ds:schemaRef ds:uri="ESRI.ArcGIS.Mapping.OfficeIntegration.PowerPointInfo"/>
  </ds:schemaRefs>
</ds:datastoreItem>
</file>

<file path=customXml/itemProps32.xml><?xml version="1.0" encoding="utf-8"?>
<ds:datastoreItem xmlns:ds="http://schemas.openxmlformats.org/officeDocument/2006/customXml" ds:itemID="{B82FE97F-C7E9-435D-B411-6B9D033D1100}">
  <ds:schemaRefs>
    <ds:schemaRef ds:uri="ESRI.ArcGIS.Mapping.OfficeIntegration.PowerPointInfo"/>
  </ds:schemaRefs>
</ds:datastoreItem>
</file>

<file path=customXml/itemProps33.xml><?xml version="1.0" encoding="utf-8"?>
<ds:datastoreItem xmlns:ds="http://schemas.openxmlformats.org/officeDocument/2006/customXml" ds:itemID="{FAFB21FD-BD6C-4FA2-AE1F-107996CF387B}">
  <ds:schemaRefs>
    <ds:schemaRef ds:uri="ESRI.ArcGIS.Mapping.OfficeIntegration.PowerPointInfo"/>
  </ds:schemaRefs>
</ds:datastoreItem>
</file>

<file path=customXml/itemProps34.xml><?xml version="1.0" encoding="utf-8"?>
<ds:datastoreItem xmlns:ds="http://schemas.openxmlformats.org/officeDocument/2006/customXml" ds:itemID="{550CA433-AEC3-46F3-9271-A6557C41FE93}">
  <ds:schemaRefs>
    <ds:schemaRef ds:uri="ESRI.ArcGIS.Mapping.OfficeIntegration.PowerPointInfo"/>
  </ds:schemaRefs>
</ds:datastoreItem>
</file>

<file path=customXml/itemProps35.xml><?xml version="1.0" encoding="utf-8"?>
<ds:datastoreItem xmlns:ds="http://schemas.openxmlformats.org/officeDocument/2006/customXml" ds:itemID="{E3492DE6-78CB-4BC6-85F0-92D5C03E1857}">
  <ds:schemaRefs>
    <ds:schemaRef ds:uri="ESRI.ArcGIS.Mapping.OfficeIntegration.PowerPointInfo"/>
  </ds:schemaRefs>
</ds:datastoreItem>
</file>

<file path=customXml/itemProps36.xml><?xml version="1.0" encoding="utf-8"?>
<ds:datastoreItem xmlns:ds="http://schemas.openxmlformats.org/officeDocument/2006/customXml" ds:itemID="{37502117-3BCD-45FC-B91B-364A8FB28903}">
  <ds:schemaRefs>
    <ds:schemaRef ds:uri="ESRI.ArcGIS.Mapping.OfficeIntegration.PowerPointInfo"/>
  </ds:schemaRefs>
</ds:datastoreItem>
</file>

<file path=customXml/itemProps37.xml><?xml version="1.0" encoding="utf-8"?>
<ds:datastoreItem xmlns:ds="http://schemas.openxmlformats.org/officeDocument/2006/customXml" ds:itemID="{A29910A5-C782-4C67-A4C8-18A7A1A2B60F}">
  <ds:schemaRefs>
    <ds:schemaRef ds:uri="ESRI.ArcGIS.Mapping.OfficeIntegration.PowerPointInfo"/>
  </ds:schemaRefs>
</ds:datastoreItem>
</file>

<file path=customXml/itemProps38.xml><?xml version="1.0" encoding="utf-8"?>
<ds:datastoreItem xmlns:ds="http://schemas.openxmlformats.org/officeDocument/2006/customXml" ds:itemID="{F29A557C-EF3B-44D0-8B1A-32D8543A21BE}">
  <ds:schemaRefs>
    <ds:schemaRef ds:uri="ESRI.ArcGIS.Mapping.OfficeIntegration.PowerPointInfo"/>
  </ds:schemaRefs>
</ds:datastoreItem>
</file>

<file path=customXml/itemProps39.xml><?xml version="1.0" encoding="utf-8"?>
<ds:datastoreItem xmlns:ds="http://schemas.openxmlformats.org/officeDocument/2006/customXml" ds:itemID="{AF831A09-6B1D-4A0A-A526-D426961D6148}">
  <ds:schemaRefs>
    <ds:schemaRef ds:uri="ESRI.ArcGIS.Mapping.OfficeIntegration.PowerPointInfo"/>
  </ds:schemaRefs>
</ds:datastoreItem>
</file>

<file path=customXml/itemProps4.xml><?xml version="1.0" encoding="utf-8"?>
<ds:datastoreItem xmlns:ds="http://schemas.openxmlformats.org/officeDocument/2006/customXml" ds:itemID="{172EA25B-E45A-4898-89BA-EFBD746A89A6}">
  <ds:schemaRefs>
    <ds:schemaRef ds:uri="ESRI.ArcGIS.Mapping.OfficeIntegration.PowerPointInfo"/>
  </ds:schemaRefs>
</ds:datastoreItem>
</file>

<file path=customXml/itemProps40.xml><?xml version="1.0" encoding="utf-8"?>
<ds:datastoreItem xmlns:ds="http://schemas.openxmlformats.org/officeDocument/2006/customXml" ds:itemID="{D922D6D7-28C9-4068-A8A6-EC76DA22156D}">
  <ds:schemaRefs>
    <ds:schemaRef ds:uri="ESRI.ArcGIS.Mapping.OfficeIntegration.PowerPointInfo"/>
  </ds:schemaRefs>
</ds:datastoreItem>
</file>

<file path=customXml/itemProps41.xml><?xml version="1.0" encoding="utf-8"?>
<ds:datastoreItem xmlns:ds="http://schemas.openxmlformats.org/officeDocument/2006/customXml" ds:itemID="{4B9DAB50-2208-444F-9F2B-EAD72B657EEB}">
  <ds:schemaRefs>
    <ds:schemaRef ds:uri="ESRI.ArcGIS.Mapping.OfficeIntegration.PowerPointInfo"/>
  </ds:schemaRefs>
</ds:datastoreItem>
</file>

<file path=customXml/itemProps42.xml><?xml version="1.0" encoding="utf-8"?>
<ds:datastoreItem xmlns:ds="http://schemas.openxmlformats.org/officeDocument/2006/customXml" ds:itemID="{51810C8C-EAB8-4673-B384-9B3497953FEA}">
  <ds:schemaRefs>
    <ds:schemaRef ds:uri="ESRI.ArcGIS.Mapping.OfficeIntegration.PowerPointInfo"/>
  </ds:schemaRefs>
</ds:datastoreItem>
</file>

<file path=customXml/itemProps43.xml><?xml version="1.0" encoding="utf-8"?>
<ds:datastoreItem xmlns:ds="http://schemas.openxmlformats.org/officeDocument/2006/customXml" ds:itemID="{85CDE69E-E28E-405C-B316-EE9A1D644DB1}">
  <ds:schemaRefs>
    <ds:schemaRef ds:uri="ESRI.ArcGIS.Mapping.OfficeIntegration.PowerPointInfo"/>
  </ds:schemaRefs>
</ds:datastoreItem>
</file>

<file path=customXml/itemProps44.xml><?xml version="1.0" encoding="utf-8"?>
<ds:datastoreItem xmlns:ds="http://schemas.openxmlformats.org/officeDocument/2006/customXml" ds:itemID="{CABD4A5E-A831-4E26-8EE1-A0B2F00CFE4D}">
  <ds:schemaRefs>
    <ds:schemaRef ds:uri="ESRI.ArcGIS.Mapping.OfficeIntegration.PowerPointInfo"/>
  </ds:schemaRefs>
</ds:datastoreItem>
</file>

<file path=customXml/itemProps45.xml><?xml version="1.0" encoding="utf-8"?>
<ds:datastoreItem xmlns:ds="http://schemas.openxmlformats.org/officeDocument/2006/customXml" ds:itemID="{5DE02177-8863-407D-93F4-B204AD7542C6}">
  <ds:schemaRefs>
    <ds:schemaRef ds:uri="ESRI.ArcGIS.Mapping.OfficeIntegration.PowerPointInfo"/>
  </ds:schemaRefs>
</ds:datastoreItem>
</file>

<file path=customXml/itemProps46.xml><?xml version="1.0" encoding="utf-8"?>
<ds:datastoreItem xmlns:ds="http://schemas.openxmlformats.org/officeDocument/2006/customXml" ds:itemID="{F8B80AC9-DA73-405B-B2A9-DA4874E6A5B8}">
  <ds:schemaRefs>
    <ds:schemaRef ds:uri="ESRI.ArcGIS.Mapping.OfficeIntegration.PowerPointInfo"/>
  </ds:schemaRefs>
</ds:datastoreItem>
</file>

<file path=customXml/itemProps47.xml><?xml version="1.0" encoding="utf-8"?>
<ds:datastoreItem xmlns:ds="http://schemas.openxmlformats.org/officeDocument/2006/customXml" ds:itemID="{91BBF9B5-E37A-4533-9F43-2DDD35FB1472}">
  <ds:schemaRefs>
    <ds:schemaRef ds:uri="ESRI.ArcGIS.Mapping.OfficeIntegration.PowerPointInfo"/>
  </ds:schemaRefs>
</ds:datastoreItem>
</file>

<file path=customXml/itemProps48.xml><?xml version="1.0" encoding="utf-8"?>
<ds:datastoreItem xmlns:ds="http://schemas.openxmlformats.org/officeDocument/2006/customXml" ds:itemID="{05638F46-36AD-4967-93B2-D5AD2D67BDBD}">
  <ds:schemaRefs>
    <ds:schemaRef ds:uri="ESRI.ArcGIS.Mapping.OfficeIntegration.PowerPointInfo"/>
  </ds:schemaRefs>
</ds:datastoreItem>
</file>

<file path=customXml/itemProps49.xml><?xml version="1.0" encoding="utf-8"?>
<ds:datastoreItem xmlns:ds="http://schemas.openxmlformats.org/officeDocument/2006/customXml" ds:itemID="{F366BFF3-1FE6-4E77-9FE0-3DC14DFE7025}">
  <ds:schemaRefs>
    <ds:schemaRef ds:uri="ESRI.ArcGIS.Mapping.OfficeIntegration.PowerPointInfo"/>
  </ds:schemaRefs>
</ds:datastoreItem>
</file>

<file path=customXml/itemProps5.xml><?xml version="1.0" encoding="utf-8"?>
<ds:datastoreItem xmlns:ds="http://schemas.openxmlformats.org/officeDocument/2006/customXml" ds:itemID="{8611D0DA-7671-49DD-993F-75F9177E8C47}">
  <ds:schemaRefs>
    <ds:schemaRef ds:uri="ESRI.ArcGIS.Mapping.OfficeIntegration.PowerPointInfo"/>
  </ds:schemaRefs>
</ds:datastoreItem>
</file>

<file path=customXml/itemProps50.xml><?xml version="1.0" encoding="utf-8"?>
<ds:datastoreItem xmlns:ds="http://schemas.openxmlformats.org/officeDocument/2006/customXml" ds:itemID="{4CBF4582-CFC1-4B17-B83C-9603953ABC6F}">
  <ds:schemaRefs>
    <ds:schemaRef ds:uri="ESRI.ArcGIS.Mapping.OfficeIntegration.PowerPointInfo"/>
  </ds:schemaRefs>
</ds:datastoreItem>
</file>

<file path=customXml/itemProps51.xml><?xml version="1.0" encoding="utf-8"?>
<ds:datastoreItem xmlns:ds="http://schemas.openxmlformats.org/officeDocument/2006/customXml" ds:itemID="{D6069CE5-21BD-4881-9056-23C1A6B18790}">
  <ds:schemaRefs>
    <ds:schemaRef ds:uri="ESRI.ArcGIS.Mapping.OfficeIntegration.PowerPointInfo"/>
  </ds:schemaRefs>
</ds:datastoreItem>
</file>

<file path=customXml/itemProps52.xml><?xml version="1.0" encoding="utf-8"?>
<ds:datastoreItem xmlns:ds="http://schemas.openxmlformats.org/officeDocument/2006/customXml" ds:itemID="{75F5E040-A717-4034-8E0E-C42F9EDE516F}">
  <ds:schemaRefs>
    <ds:schemaRef ds:uri="ESRI.ArcGIS.Mapping.OfficeIntegration.PowerPointInfo"/>
  </ds:schemaRefs>
</ds:datastoreItem>
</file>

<file path=customXml/itemProps53.xml><?xml version="1.0" encoding="utf-8"?>
<ds:datastoreItem xmlns:ds="http://schemas.openxmlformats.org/officeDocument/2006/customXml" ds:itemID="{C160EDF1-9165-4A2D-8933-66EFB55E81BF}">
  <ds:schemaRefs>
    <ds:schemaRef ds:uri="ESRI.ArcGIS.Mapping.OfficeIntegration.PowerPointInfo"/>
  </ds:schemaRefs>
</ds:datastoreItem>
</file>

<file path=customXml/itemProps54.xml><?xml version="1.0" encoding="utf-8"?>
<ds:datastoreItem xmlns:ds="http://schemas.openxmlformats.org/officeDocument/2006/customXml" ds:itemID="{7E9EE3FB-0A9D-46C9-960D-9551BF84DDAE}">
  <ds:schemaRefs>
    <ds:schemaRef ds:uri="ESRI.ArcGIS.Mapping.OfficeIntegration.PowerPointInfo"/>
  </ds:schemaRefs>
</ds:datastoreItem>
</file>

<file path=customXml/itemProps55.xml><?xml version="1.0" encoding="utf-8"?>
<ds:datastoreItem xmlns:ds="http://schemas.openxmlformats.org/officeDocument/2006/customXml" ds:itemID="{9D72A713-0A4D-49B2-B7D3-8F8DF7E2A46E}">
  <ds:schemaRefs>
    <ds:schemaRef ds:uri="ESRI.ArcGIS.Mapping.OfficeIntegration.PowerPointInfo"/>
  </ds:schemaRefs>
</ds:datastoreItem>
</file>

<file path=customXml/itemProps56.xml><?xml version="1.0" encoding="utf-8"?>
<ds:datastoreItem xmlns:ds="http://schemas.openxmlformats.org/officeDocument/2006/customXml" ds:itemID="{B8CCCA3B-599B-4D67-A245-E066C4A570A0}">
  <ds:schemaRefs>
    <ds:schemaRef ds:uri="ESRI.ArcGIS.Mapping.OfficeIntegration.PowerPointInfo"/>
  </ds:schemaRefs>
</ds:datastoreItem>
</file>

<file path=customXml/itemProps57.xml><?xml version="1.0" encoding="utf-8"?>
<ds:datastoreItem xmlns:ds="http://schemas.openxmlformats.org/officeDocument/2006/customXml" ds:itemID="{3E729C35-59D8-4C58-BE6D-7CBBF121CB3E}">
  <ds:schemaRefs>
    <ds:schemaRef ds:uri="ESRI.ArcGIS.Mapping.OfficeIntegration.PowerPointInfo"/>
  </ds:schemaRefs>
</ds:datastoreItem>
</file>

<file path=customXml/itemProps58.xml><?xml version="1.0" encoding="utf-8"?>
<ds:datastoreItem xmlns:ds="http://schemas.openxmlformats.org/officeDocument/2006/customXml" ds:itemID="{3A0D8692-2649-40EC-B832-D4E6B9AD925B}">
  <ds:schemaRefs>
    <ds:schemaRef ds:uri="ESRI.ArcGIS.Mapping.OfficeIntegration.PowerPointInfo"/>
  </ds:schemaRefs>
</ds:datastoreItem>
</file>

<file path=customXml/itemProps59.xml><?xml version="1.0" encoding="utf-8"?>
<ds:datastoreItem xmlns:ds="http://schemas.openxmlformats.org/officeDocument/2006/customXml" ds:itemID="{91B31011-3D92-4A20-9D93-AB76F5EEF3D9}">
  <ds:schemaRefs>
    <ds:schemaRef ds:uri="ESRI.ArcGIS.Mapping.OfficeIntegration.PowerPointInfo"/>
  </ds:schemaRefs>
</ds:datastoreItem>
</file>

<file path=customXml/itemProps6.xml><?xml version="1.0" encoding="utf-8"?>
<ds:datastoreItem xmlns:ds="http://schemas.openxmlformats.org/officeDocument/2006/customXml" ds:itemID="{95FEEAE5-1A4B-4991-A106-7315E5FD6E56}">
  <ds:schemaRefs>
    <ds:schemaRef ds:uri="ESRI.ArcGIS.Mapping.OfficeIntegration.PowerPointInfo"/>
  </ds:schemaRefs>
</ds:datastoreItem>
</file>

<file path=customXml/itemProps60.xml><?xml version="1.0" encoding="utf-8"?>
<ds:datastoreItem xmlns:ds="http://schemas.openxmlformats.org/officeDocument/2006/customXml" ds:itemID="{9EDBD9C2-8A96-4F0D-B62F-31CA39B65FCD}">
  <ds:schemaRefs>
    <ds:schemaRef ds:uri="ESRI.ArcGIS.Mapping.OfficeIntegration.PowerPointInfo"/>
  </ds:schemaRefs>
</ds:datastoreItem>
</file>

<file path=customXml/itemProps61.xml><?xml version="1.0" encoding="utf-8"?>
<ds:datastoreItem xmlns:ds="http://schemas.openxmlformats.org/officeDocument/2006/customXml" ds:itemID="{2B5E6B9D-9E3A-436F-803C-E5EDE4F70468}">
  <ds:schemaRefs>
    <ds:schemaRef ds:uri="ESRI.ArcGIS.Mapping.OfficeIntegration.PowerPointInfo"/>
  </ds:schemaRefs>
</ds:datastoreItem>
</file>

<file path=customXml/itemProps62.xml><?xml version="1.0" encoding="utf-8"?>
<ds:datastoreItem xmlns:ds="http://schemas.openxmlformats.org/officeDocument/2006/customXml" ds:itemID="{002B2482-B9F9-42FF-B1D6-E188D5587F72}">
  <ds:schemaRefs>
    <ds:schemaRef ds:uri="ESRI.ArcGIS.Mapping.OfficeIntegration.PowerPointInfo"/>
  </ds:schemaRefs>
</ds:datastoreItem>
</file>

<file path=customXml/itemProps63.xml><?xml version="1.0" encoding="utf-8"?>
<ds:datastoreItem xmlns:ds="http://schemas.openxmlformats.org/officeDocument/2006/customXml" ds:itemID="{8E126224-C7BA-4FAA-B5DE-681B7FCE125A}">
  <ds:schemaRefs>
    <ds:schemaRef ds:uri="ESRI.ArcGIS.Mapping.OfficeIntegration.PowerPointInfo"/>
  </ds:schemaRefs>
</ds:datastoreItem>
</file>

<file path=customXml/itemProps64.xml><?xml version="1.0" encoding="utf-8"?>
<ds:datastoreItem xmlns:ds="http://schemas.openxmlformats.org/officeDocument/2006/customXml" ds:itemID="{0EDC2E25-8DE5-4BFE-A530-60F82B98EA72}">
  <ds:schemaRefs>
    <ds:schemaRef ds:uri="ESRI.ArcGIS.Mapping.OfficeIntegration.PowerPointInfo"/>
  </ds:schemaRefs>
</ds:datastoreItem>
</file>

<file path=customXml/itemProps65.xml><?xml version="1.0" encoding="utf-8"?>
<ds:datastoreItem xmlns:ds="http://schemas.openxmlformats.org/officeDocument/2006/customXml" ds:itemID="{F9AD0B84-F323-4A0B-9713-7F72FB287D1C}">
  <ds:schemaRefs>
    <ds:schemaRef ds:uri="ESRI.ArcGIS.Mapping.OfficeIntegration.PowerPointInfo"/>
  </ds:schemaRefs>
</ds:datastoreItem>
</file>

<file path=customXml/itemProps66.xml><?xml version="1.0" encoding="utf-8"?>
<ds:datastoreItem xmlns:ds="http://schemas.openxmlformats.org/officeDocument/2006/customXml" ds:itemID="{D913C42E-B07E-4B88-B472-B1AEB6848701}">
  <ds:schemaRefs>
    <ds:schemaRef ds:uri="ESRI.ArcGIS.Mapping.OfficeIntegration.PowerPointInfo"/>
  </ds:schemaRefs>
</ds:datastoreItem>
</file>

<file path=customXml/itemProps7.xml><?xml version="1.0" encoding="utf-8"?>
<ds:datastoreItem xmlns:ds="http://schemas.openxmlformats.org/officeDocument/2006/customXml" ds:itemID="{3105B6F7-3C68-4733-87F8-CD8B32F8C321}">
  <ds:schemaRefs>
    <ds:schemaRef ds:uri="ESRI.ArcGIS.Mapping.OfficeIntegration.PowerPointInfo"/>
  </ds:schemaRefs>
</ds:datastoreItem>
</file>

<file path=customXml/itemProps8.xml><?xml version="1.0" encoding="utf-8"?>
<ds:datastoreItem xmlns:ds="http://schemas.openxmlformats.org/officeDocument/2006/customXml" ds:itemID="{1AF5DF35-7183-4BB6-82E6-BC6EA4834A00}">
  <ds:schemaRefs>
    <ds:schemaRef ds:uri="ESRI.ArcGIS.Mapping.OfficeIntegration.PowerPointInfo"/>
  </ds:schemaRefs>
</ds:datastoreItem>
</file>

<file path=customXml/itemProps9.xml><?xml version="1.0" encoding="utf-8"?>
<ds:datastoreItem xmlns:ds="http://schemas.openxmlformats.org/officeDocument/2006/customXml" ds:itemID="{429EB51B-774E-4865-ACD3-E3CD48F38FE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15450</TotalTime>
  <Words>3784</Words>
  <Application>Microsoft Office PowerPoint</Application>
  <PresentationFormat>On-screen Show (4:3)</PresentationFormat>
  <Paragraphs>399</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Arial Unicode MS</vt:lpstr>
      <vt:lpstr>Calibri</vt:lpstr>
      <vt:lpstr>Stencil</vt:lpstr>
      <vt:lpstr>Wingdings</vt:lpstr>
      <vt:lpstr>Office Theme</vt:lpstr>
      <vt:lpstr>PowerPoint Presentation</vt:lpstr>
      <vt:lpstr>Agenda</vt:lpstr>
      <vt:lpstr>Introductions &amp; Housekeeping</vt:lpstr>
      <vt:lpstr>Introductions</vt:lpstr>
      <vt:lpstr>Intended Audience-1 </vt:lpstr>
      <vt:lpstr>Intended Audience-2</vt:lpstr>
      <vt:lpstr>PTNP Data Maintenance</vt:lpstr>
      <vt:lpstr>PowerPoint Presentation</vt:lpstr>
      <vt:lpstr>PowerPoint Presentation</vt:lpstr>
      <vt:lpstr>PowerPoint Presentation</vt:lpstr>
      <vt:lpstr>PowerPoint Presentation</vt:lpstr>
      <vt:lpstr>PowerPoint Presentation</vt:lpstr>
      <vt:lpstr>PowerPoint Presentation</vt:lpstr>
      <vt:lpstr>Issuer actions expected for common objections.</vt:lpstr>
      <vt:lpstr>Overview of phases</vt:lpstr>
      <vt:lpstr>Arkansas Network Adequacy Regulation Cycle </vt:lpstr>
      <vt:lpstr>Agenda</vt:lpstr>
      <vt:lpstr>CMS-CCIIO communications for PY2023 &amp; 2024</vt:lpstr>
      <vt:lpstr>Arkansas DOI’s position</vt:lpstr>
      <vt:lpstr>Miscellaneous changes</vt:lpstr>
      <vt:lpstr>Agenda</vt:lpstr>
      <vt:lpstr>PTNP Maintenance Process Overview (Provider Classification Maintenance) </vt:lpstr>
      <vt:lpstr>PTNP data maintenance Round 1</vt:lpstr>
      <vt:lpstr>PowerPoint Presentation</vt:lpstr>
      <vt:lpstr>PowerPoint Presentation</vt:lpstr>
      <vt:lpstr>Expectations from Issuers</vt:lpstr>
      <vt:lpstr>Agenda</vt:lpstr>
      <vt:lpstr>Best Practices/Reviewing for the first time? </vt:lpstr>
      <vt:lpstr>Agenda</vt:lpstr>
      <vt:lpstr>Errors to avoid  (During “Suggestion for change” and “voting” stages)</vt:lpstr>
      <vt:lpstr>Errors to avoid during Stage 1: “Suggestions for change” (1 of 3)</vt:lpstr>
      <vt:lpstr>Errors to avoid during Stage 1: “Suggestions for change” (2 of 3)</vt:lpstr>
      <vt:lpstr>Errors to avoid during Stage 1: “Suggestions for change” (3 of 3)</vt:lpstr>
      <vt:lpstr>Errors to avoid during Stage 2: “Voting” stage (1 of 1)</vt:lpstr>
      <vt:lpstr>Next steps for industry</vt:lpstr>
      <vt:lpstr>          Questions?</vt:lpstr>
      <vt:lpstr>Appendix</vt:lpstr>
      <vt:lpstr>New to THE Program? </vt:lpstr>
      <vt:lpstr>New to Arkansas NA Regulation Program? </vt:lpstr>
      <vt:lpstr>Network Adequacy Overview</vt:lpstr>
      <vt:lpstr>PTNP Data Maintenance versus  NA Data Reporting &amp; Review </vt:lpstr>
      <vt:lpstr>How is data exchanged in the PTNP process?</vt:lpstr>
      <vt:lpstr>AID Disposition Details </vt:lpstr>
      <vt:lpstr> Initial Provider Type NPI pool template</vt:lpstr>
    </vt:vector>
  </TitlesOfParts>
  <Company>State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Tonmoy Dasgupta</dc:creator>
  <cp:lastModifiedBy>Tonmoy Dasgupta</cp:lastModifiedBy>
  <cp:revision>730</cp:revision>
  <cp:lastPrinted>2018-07-09T13:27:25Z</cp:lastPrinted>
  <dcterms:created xsi:type="dcterms:W3CDTF">2014-08-27T18:19:22Z</dcterms:created>
  <dcterms:modified xsi:type="dcterms:W3CDTF">2023-06-29T16:09:58Z</dcterms:modified>
</cp:coreProperties>
</file>